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76"/>
  </p:notesMasterIdLst>
  <p:handoutMasterIdLst>
    <p:handoutMasterId r:id="rId77"/>
  </p:handoutMasterIdLst>
  <p:sldIdLst>
    <p:sldId id="2241" r:id="rId3"/>
    <p:sldId id="2313" r:id="rId4"/>
    <p:sldId id="2689" r:id="rId5"/>
    <p:sldId id="2317" r:id="rId6"/>
    <p:sldId id="2727" r:id="rId7"/>
    <p:sldId id="2728" r:id="rId8"/>
    <p:sldId id="1359" r:id="rId9"/>
    <p:sldId id="2729" r:id="rId10"/>
    <p:sldId id="2730" r:id="rId11"/>
    <p:sldId id="2244" r:id="rId12"/>
    <p:sldId id="2245" r:id="rId13"/>
    <p:sldId id="2687" r:id="rId14"/>
    <p:sldId id="2731" r:id="rId15"/>
    <p:sldId id="2248" r:id="rId16"/>
    <p:sldId id="2732" r:id="rId17"/>
    <p:sldId id="2249" r:id="rId18"/>
    <p:sldId id="2258" r:id="rId19"/>
    <p:sldId id="2256" r:id="rId20"/>
    <p:sldId id="2259" r:id="rId21"/>
    <p:sldId id="2260" r:id="rId22"/>
    <p:sldId id="2261" r:id="rId23"/>
    <p:sldId id="2264" r:id="rId24"/>
    <p:sldId id="2265" r:id="rId25"/>
    <p:sldId id="2733" r:id="rId26"/>
    <p:sldId id="2270" r:id="rId27"/>
    <p:sldId id="2734" r:id="rId28"/>
    <p:sldId id="2272" r:id="rId29"/>
    <p:sldId id="2759" r:id="rId30"/>
    <p:sldId id="2246" r:id="rId31"/>
    <p:sldId id="2275" r:id="rId32"/>
    <p:sldId id="2277" r:id="rId33"/>
    <p:sldId id="2279" r:id="rId34"/>
    <p:sldId id="2280" r:id="rId35"/>
    <p:sldId id="2281" r:id="rId36"/>
    <p:sldId id="2282" r:id="rId37"/>
    <p:sldId id="2283" r:id="rId38"/>
    <p:sldId id="2284" r:id="rId39"/>
    <p:sldId id="2285" r:id="rId40"/>
    <p:sldId id="2739" r:id="rId41"/>
    <p:sldId id="2319" r:id="rId42"/>
    <p:sldId id="2738" r:id="rId43"/>
    <p:sldId id="2741" r:id="rId44"/>
    <p:sldId id="2745" r:id="rId45"/>
    <p:sldId id="2747" r:id="rId46"/>
    <p:sldId id="2746" r:id="rId47"/>
    <p:sldId id="2748" r:id="rId48"/>
    <p:sldId id="2749" r:id="rId49"/>
    <p:sldId id="2744" r:id="rId50"/>
    <p:sldId id="2764" r:id="rId51"/>
    <p:sldId id="2765" r:id="rId52"/>
    <p:sldId id="2750" r:id="rId53"/>
    <p:sldId id="2751" r:id="rId54"/>
    <p:sldId id="2752" r:id="rId55"/>
    <p:sldId id="2754" r:id="rId56"/>
    <p:sldId id="2755" r:id="rId57"/>
    <p:sldId id="2691" r:id="rId58"/>
    <p:sldId id="2692" r:id="rId59"/>
    <p:sldId id="2766" r:id="rId60"/>
    <p:sldId id="2768" r:id="rId61"/>
    <p:sldId id="2769" r:id="rId62"/>
    <p:sldId id="2756" r:id="rId63"/>
    <p:sldId id="2757" r:id="rId64"/>
    <p:sldId id="2318" r:id="rId65"/>
    <p:sldId id="2278" r:id="rId66"/>
    <p:sldId id="2289" r:id="rId67"/>
    <p:sldId id="2290" r:id="rId68"/>
    <p:sldId id="2292" r:id="rId69"/>
    <p:sldId id="2295" r:id="rId70"/>
    <p:sldId id="2770" r:id="rId71"/>
    <p:sldId id="2771" r:id="rId72"/>
    <p:sldId id="2760" r:id="rId73"/>
    <p:sldId id="2761" r:id="rId74"/>
    <p:sldId id="2762" r:id="rId7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7AC3"/>
    <a:srgbClr val="0033CC"/>
    <a:srgbClr val="0432FF"/>
    <a:srgbClr val="73FEFF"/>
    <a:srgbClr val="941100"/>
    <a:srgbClr val="212121"/>
    <a:srgbClr val="005493"/>
    <a:srgbClr val="FF2F92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 autoAdjust="0"/>
    <p:restoredTop sz="83358" autoAdjust="0"/>
  </p:normalViewPr>
  <p:slideViewPr>
    <p:cSldViewPr>
      <p:cViewPr varScale="1">
        <p:scale>
          <a:sx n="117" d="100"/>
          <a:sy n="117" d="100"/>
        </p:scale>
        <p:origin x="1728" y="176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029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Fork+execve</a:t>
            </a:r>
            <a:r>
              <a:rPr kumimoji="1" lang="zh-CN" altLang="en-US" dirty="0"/>
              <a:t>（创建一个不同的应用进程）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8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9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41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452E984E-8907-4E68-896A-78F2F808D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69DAD166-671E-43C4-B039-C1A779CA4C4A}" type="slidenum">
              <a:rPr lang="zh-CN" altLang="en-US" sz="1200" b="0" smtClean="0">
                <a:latin typeface="Times New Roman" panose="02020603050405020304" pitchFamily="18" charset="0"/>
              </a:rPr>
              <a:pPr/>
              <a:t>46</a:t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FB62B7C3-99C7-4887-824E-BEA497D711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3E71C77-BACA-4465-8F9A-C33EA3DDD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bomb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09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能够“独占”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2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25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进程所观察到 的是一段连续的虚拟地址空间。一块连续虚拟地址的区域可以映射到多块不连 续的物理内存区域，对于没有使用的虚拟地址区域，操作系统可以不做映射， 从而节省物理内存。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5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程序员在编程时，无需关心物理内存具体如何分配，也不用关心所使用的地址是否会与其他进程重叠；实际运行时的内存资源分配由操作系统负责，进而大大减轻了程序员的负担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每个应用程序的虚拟地址空间是彼此隔离的，因此应用程序在运行期间的内存读写，对其他应用程序是不可见的，这样就保证了不同应用程序之间的隔离，防止出错程序或恶意程序 干扰或破坏其他程序的执行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33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操作系统可以选择只将程序实际正在使用的 虚拟地址映射到物理内存地址，对于从未被进程使用的虚拟地址，操作系统还可以不将其映射到任何位置，从而提高内存的资源利用率。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操作系统可以选择将部分虚拟内存区域的数据暂存到磁盘上，从而允许应用程序能够使用的内存大小突破物理内存的容量限制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7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资源、内存资源、设备资源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直通</a:t>
            </a:r>
            <a:br>
              <a:rPr kumimoji="1" lang="en-US" altLang="zh-CN" dirty="0"/>
            </a:br>
            <a:r>
              <a:rPr kumimoji="1" lang="en-US" altLang="zh-CN" dirty="0"/>
              <a:t>ISA</a:t>
            </a:r>
            <a:r>
              <a:rPr kumimoji="1" lang="zh-CN" altLang="en-US" dirty="0"/>
              <a:t>：系统</a:t>
            </a:r>
            <a:r>
              <a:rPr kumimoji="1" lang="en-US" altLang="zh-CN" dirty="0"/>
              <a:t>ISA</a:t>
            </a:r>
            <a:r>
              <a:rPr kumimoji="1" lang="zh-CN" altLang="en-US" dirty="0"/>
              <a:t>、用户</a:t>
            </a:r>
            <a:r>
              <a:rPr kumimoji="1" lang="en-US" altLang="zh-CN" dirty="0"/>
              <a:t>ISA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抽象</a:t>
            </a:r>
            <a:endParaRPr kumimoji="1" lang="en-US" altLang="zh-CN" dirty="0"/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、内存、设备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28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内核部分。进程地址空间最顶端的部分，通常是为操作系统内核保留的区 域，又可以进一步细分为内核代码段、内核数据段、内核栈等。应用程序无法 直接访问这部分内存区域，只有操作系统内核才能访问。对于不同进程来说， 这部分虚拟地址空间的映射都是一样的。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在上面的例子中，由于内核地址空间对用户进程不可见，因此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内容 没有包含内核部分的映射。除此之外，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的内容与图</a:t>
            </a:r>
            <a:r>
              <a:rPr kumimoji="1" lang="en-US" altLang="zh-CN" dirty="0"/>
              <a:t>3.17</a:t>
            </a:r>
            <a:r>
              <a:rPr kumimoji="1" lang="zh-CN" altLang="en-US" dirty="0"/>
              <a:t>基本吻合，但还有 一些额外的区域，例如</a:t>
            </a:r>
            <a:r>
              <a:rPr kumimoji="1" lang="en-US" altLang="zh-CN" dirty="0" err="1"/>
              <a:t>vdso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vvar</a:t>
            </a:r>
            <a:r>
              <a:rPr kumimoji="1" lang="zh-CN" altLang="en-US" dirty="0"/>
              <a:t>是与系统调用相关的内存区域。另外，进 程也会映射一些匿名内存区域用于完成缓存、共享内存等工作，这里不做展 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内核部分。进程地址空间最顶端的部分，通常是为操作系统内核保留的区 域，又可以进一步细分为内核代码段、内核数据段、内核栈等。应用程序无法 直接访问这部分内存区域，只有操作系统内核才能访问。对于不同进程来说， 这部分虚拟地址空间的映射都是一样的。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在上面的例子中，由于内核地址空间对用户进程不可见，因此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内容 没有包含内核部分的映射。除此之外，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的内容与图</a:t>
            </a:r>
            <a:r>
              <a:rPr kumimoji="1" lang="en-US" altLang="zh-CN" dirty="0"/>
              <a:t>3.17</a:t>
            </a:r>
            <a:r>
              <a:rPr kumimoji="1" lang="zh-CN" altLang="en-US" dirty="0"/>
              <a:t>基本吻合，但还有 一些额外的区域，例如</a:t>
            </a:r>
            <a:r>
              <a:rPr kumimoji="1" lang="en-US" altLang="zh-CN" dirty="0" err="1"/>
              <a:t>vdso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vvar</a:t>
            </a:r>
            <a:r>
              <a:rPr kumimoji="1" lang="zh-CN" altLang="en-US" dirty="0"/>
              <a:t>是与系统调用相关的内存区域。另外，进 程也会映射一些匿名内存区域用于完成缓存、共享内存等工作，这里不做展 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25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内存相关的系统调用在后面的课程中介绍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0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内核打开相关文件，并返回一个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非负整数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，作为文件标识符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5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文件除了作为存储设备的抽象，网络设备（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91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非所有设备都适合被抽象为文件，通过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接口来操 作。例如，如果说将音频数据写入声音设备就能播放该音频的话，那么调整音 量应该如何操作呢？如果说将图像数据写入显卡就能显示图像，那么调节分辨 率、刷新率该如何操作呢？为了实现这些并不标准的操作，操作系统提供了更 加通用的底层接口</a:t>
            </a:r>
            <a:r>
              <a:rPr kumimoji="1" lang="en-US" altLang="zh-CN" dirty="0" err="1"/>
              <a:t>ioctl</a:t>
            </a:r>
            <a:r>
              <a:rPr kumimoji="1" lang="zh-CN" altLang="en-US" dirty="0"/>
              <a:t>，来允许应用程序以更灵活的方式向设备发送命令与 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285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进程使用设备资源（通过文件抽象）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0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设置每个程序每次最长 连续运行的时间（称为时间片）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比如运行</a:t>
            </a:r>
            <a:r>
              <a:rPr kumimoji="1" lang="en-US" altLang="zh-CN" dirty="0"/>
              <a:t>lab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bomb</a:t>
            </a:r>
            <a:r>
              <a:rPr kumimoji="1" lang="zh-CN" altLang="en-US" dirty="0"/>
              <a:t>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5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在用户态与内核态的切换过程中，有许多任务需要完成。这些任务大致归 为两类：一类是保存用户程序的状态，一类是准备操作系统的运行环境。其 中，需要保存的状态，主要是用户程序与操作系统共同使用、可能被操作系统 破坏的处理器状态。例如，操作系统和应用程序通常都需要使用通用寄存器以 及 </a:t>
            </a:r>
            <a:r>
              <a:rPr kumimoji="1" lang="en-US" altLang="zh-CN" dirty="0"/>
              <a:t>PC </a:t>
            </a:r>
            <a:r>
              <a:rPr kumimoji="1" lang="zh-CN" altLang="en-US" dirty="0"/>
              <a:t>等寄存器，而这些寄存器在处理器中只有一份。为了保证异常处理完成 之后能恢复用户程序的执行，这些寄存器的值都需要先被保存下来，防止被操 作系统破坏。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0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一个进程的指令和另一个进程的指令交错执行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54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父进程和新创建的子进程有不同的</a:t>
            </a:r>
            <a:r>
              <a:rPr kumimoji="1"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zh-CN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78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子进程的代码和父进程完全一样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3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0770AA-1E1F-5B41-BE85-56AC1E4FFB05}"/>
              </a:ext>
            </a:extLst>
          </p:cNvPr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68EE77BA-717F-6A48-8FF3-C18D5BC57102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5312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4800" dirty="0"/>
              <a:t>从应用视角看操作系统抽象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89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3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0D906-CE26-E846-86BD-6E973BAD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回顾：用户态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内核态切换时的处理器状态变化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CA101-6387-C441-A0C6-68823E4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092540"/>
            <a:ext cx="5982645" cy="44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sz="1600" b="1" dirty="0">
                <a:solidFill>
                  <a:srgbClr val="C00000"/>
                </a:solidFill>
              </a:rPr>
              <a:t>PC</a:t>
            </a:r>
            <a:r>
              <a:rPr kumimoji="1" lang="zh-CN" altLang="en-US" sz="1600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sz="1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2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进程切换的时机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异常导致的上下文切换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中断（如基于时间片的多任务调度）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用户执行系统调用并进入内核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read/sleep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等会导致进程阻塞的系统调用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即使系统调用不阻塞执行，内核也可以决定执行上下文切换，而不是将控制权返回给调用进程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en-US" altLang="zh-CN" sz="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89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进程切换示例一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Text Box 127">
            <a:extLst>
              <a:ext uri="{FF2B5EF4-FFF2-40B4-BE49-F238E27FC236}">
                <a16:creationId xmlns:a16="http://schemas.microsoft.com/office/drawing/2014/main" id="{36DE6649-07E1-484F-B8B8-AEB30D827A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55776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sp>
        <p:nvSpPr>
          <p:cNvPr id="9" name="Text Box 128">
            <a:extLst>
              <a:ext uri="{FF2B5EF4-FFF2-40B4-BE49-F238E27FC236}">
                <a16:creationId xmlns:a16="http://schemas.microsoft.com/office/drawing/2014/main" id="{34652174-D23E-2F45-86E5-7C21FE0015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94115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</p:txBody>
      </p:sp>
      <p:sp>
        <p:nvSpPr>
          <p:cNvPr id="10" name="Line 131">
            <a:extLst>
              <a:ext uri="{FF2B5EF4-FFF2-40B4-BE49-F238E27FC236}">
                <a16:creationId xmlns:a16="http://schemas.microsoft.com/office/drawing/2014/main" id="{0620693E-CEAD-DE47-AC83-B5899C8D04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87833" y="3168416"/>
            <a:ext cx="0" cy="43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134">
            <a:extLst>
              <a:ext uri="{FF2B5EF4-FFF2-40B4-BE49-F238E27FC236}">
                <a16:creationId xmlns:a16="http://schemas.microsoft.com/office/drawing/2014/main" id="{B120E11B-4D2F-A34A-A18C-7317B52BE4A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3798843" y="1680928"/>
            <a:ext cx="9525" cy="31305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 Box 135">
            <a:extLst>
              <a:ext uri="{FF2B5EF4-FFF2-40B4-BE49-F238E27FC236}">
                <a16:creationId xmlns:a16="http://schemas.microsoft.com/office/drawing/2014/main" id="{3AE8EEB5-BD88-6B45-BB4E-F30B20E88C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296878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Box 136">
            <a:extLst>
              <a:ext uri="{FF2B5EF4-FFF2-40B4-BE49-F238E27FC236}">
                <a16:creationId xmlns:a16="http://schemas.microsoft.com/office/drawing/2014/main" id="{214C56D1-9870-2E40-9920-EF48C166B3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74772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37">
            <a:extLst>
              <a:ext uri="{FF2B5EF4-FFF2-40B4-BE49-F238E27FC236}">
                <a16:creationId xmlns:a16="http://schemas.microsoft.com/office/drawing/2014/main" id="{66FBDBAF-E505-5841-9A8B-DC57575C3EC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3195403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 Box 138">
            <a:extLst>
              <a:ext uri="{FF2B5EF4-FFF2-40B4-BE49-F238E27FC236}">
                <a16:creationId xmlns:a16="http://schemas.microsoft.com/office/drawing/2014/main" id="{52BEC949-5C5E-DB47-8DBF-A12FD875B8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41041" y="366847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Box 139">
            <a:extLst>
              <a:ext uri="{FF2B5EF4-FFF2-40B4-BE49-F238E27FC236}">
                <a16:creationId xmlns:a16="http://schemas.microsoft.com/office/drawing/2014/main" id="{73AA0AA3-FEFA-9C45-B0E7-35153BD5BE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4166954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140">
            <a:extLst>
              <a:ext uri="{FF2B5EF4-FFF2-40B4-BE49-F238E27FC236}">
                <a16:creationId xmlns:a16="http://schemas.microsoft.com/office/drawing/2014/main" id="{B77219D1-5B65-A04D-A87E-5EBEB48DCD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695340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41">
            <a:extLst>
              <a:ext uri="{FF2B5EF4-FFF2-40B4-BE49-F238E27FC236}">
                <a16:creationId xmlns:a16="http://schemas.microsoft.com/office/drawing/2014/main" id="{D600F231-21D0-7B43-B506-B174D918A3A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157303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42">
            <a:extLst>
              <a:ext uri="{FF2B5EF4-FFF2-40B4-BE49-F238E27FC236}">
                <a16:creationId xmlns:a16="http://schemas.microsoft.com/office/drawing/2014/main" id="{433101F7-327C-204C-8058-F0DB4B4D262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62244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43">
            <a:extLst>
              <a:ext uri="{FF2B5EF4-FFF2-40B4-BE49-F238E27FC236}">
                <a16:creationId xmlns:a16="http://schemas.microsoft.com/office/drawing/2014/main" id="{FCDC24A6-C4F4-0345-95E6-1A1E539493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08599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44">
            <a:extLst>
              <a:ext uri="{FF2B5EF4-FFF2-40B4-BE49-F238E27FC236}">
                <a16:creationId xmlns:a16="http://schemas.microsoft.com/office/drawing/2014/main" id="{8DD2BED1-1122-7B43-BB2D-2F71869DD7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551128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145">
            <a:extLst>
              <a:ext uri="{FF2B5EF4-FFF2-40B4-BE49-F238E27FC236}">
                <a16:creationId xmlns:a16="http://schemas.microsoft.com/office/drawing/2014/main" id="{7485E7DE-5A5A-3A4C-826D-547A0A845C6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230202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47">
            <a:extLst>
              <a:ext uri="{FF2B5EF4-FFF2-40B4-BE49-F238E27FC236}">
                <a16:creationId xmlns:a16="http://schemas.microsoft.com/office/drawing/2014/main" id="{045E9305-ABFD-B74A-A131-283EEC9B43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72403" y="1683224"/>
            <a:ext cx="697627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时间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 Box 149">
            <a:extLst>
              <a:ext uri="{FF2B5EF4-FFF2-40B4-BE49-F238E27FC236}">
                <a16:creationId xmlns:a16="http://schemas.microsoft.com/office/drawing/2014/main" id="{A2FF3034-3BFD-A849-95BD-669FD9D022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511784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8" name="Text Box 152">
            <a:extLst>
              <a:ext uri="{FF2B5EF4-FFF2-40B4-BE49-F238E27FC236}">
                <a16:creationId xmlns:a16="http://schemas.microsoft.com/office/drawing/2014/main" id="{9FBF47FF-4719-0344-BBAE-90590BFDBCD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71653" y="245721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</a:p>
        </p:txBody>
      </p:sp>
      <p:sp>
        <p:nvSpPr>
          <p:cNvPr id="29" name="Text Box 153">
            <a:extLst>
              <a:ext uri="{FF2B5EF4-FFF2-40B4-BE49-F238E27FC236}">
                <a16:creationId xmlns:a16="http://schemas.microsoft.com/office/drawing/2014/main" id="{2FDB2A98-048F-2E48-8C2E-41D3FAFF26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269498" y="341089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</a:p>
        </p:txBody>
      </p:sp>
      <p:sp>
        <p:nvSpPr>
          <p:cNvPr id="30" name="Line 155">
            <a:extLst>
              <a:ext uri="{FF2B5EF4-FFF2-40B4-BE49-F238E27FC236}">
                <a16:creationId xmlns:a16="http://schemas.microsoft.com/office/drawing/2014/main" id="{04DAF368-B733-C747-9FB0-571B794379D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3631965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Line 159">
            <a:extLst>
              <a:ext uri="{FF2B5EF4-FFF2-40B4-BE49-F238E27FC236}">
                <a16:creationId xmlns:a16="http://schemas.microsoft.com/office/drawing/2014/main" id="{7A69C499-B2DB-B34F-8A1A-DFE0124D7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225441"/>
            <a:ext cx="0" cy="4635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Line 160">
            <a:extLst>
              <a:ext uri="{FF2B5EF4-FFF2-40B4-BE49-F238E27FC236}">
                <a16:creationId xmlns:a16="http://schemas.microsoft.com/office/drawing/2014/main" id="{FEE3D76C-F97C-184F-8791-E8D17135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704866"/>
            <a:ext cx="1252593" cy="441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161">
            <a:extLst>
              <a:ext uri="{FF2B5EF4-FFF2-40B4-BE49-F238E27FC236}">
                <a16:creationId xmlns:a16="http://schemas.microsoft.com/office/drawing/2014/main" id="{45C61EA3-E700-2446-87DF-44CF20686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4290" y="3619266"/>
            <a:ext cx="1227192" cy="4302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162">
            <a:extLst>
              <a:ext uri="{FF2B5EF4-FFF2-40B4-BE49-F238E27FC236}">
                <a16:creationId xmlns:a16="http://schemas.microsoft.com/office/drawing/2014/main" id="{1A1B8006-B8C1-A543-9274-20BA172FCF6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2688990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163">
            <a:extLst>
              <a:ext uri="{FF2B5EF4-FFF2-40B4-BE49-F238E27FC236}">
                <a16:creationId xmlns:a16="http://schemas.microsoft.com/office/drawing/2014/main" id="{B49D4A5E-3A56-8040-8009-08480534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828" y="4071703"/>
            <a:ext cx="0" cy="5064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Line 165">
            <a:extLst>
              <a:ext uri="{FF2B5EF4-FFF2-40B4-BE49-F238E27FC236}">
                <a16:creationId xmlns:a16="http://schemas.microsoft.com/office/drawing/2014/main" id="{D7A2612D-EA97-4C47-BE63-B1A61C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440" y="2175820"/>
            <a:ext cx="0" cy="2171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Box 149">
            <a:extLst>
              <a:ext uri="{FF2B5EF4-FFF2-40B4-BE49-F238E27FC236}">
                <a16:creationId xmlns:a16="http://schemas.microsoft.com/office/drawing/2014/main" id="{BBAB1291-9AA9-9C0D-B212-107D9F4D57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968440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5" name="Text Box 149">
            <a:extLst>
              <a:ext uri="{FF2B5EF4-FFF2-40B4-BE49-F238E27FC236}">
                <a16:creationId xmlns:a16="http://schemas.microsoft.com/office/drawing/2014/main" id="{C7CAABBD-3605-4A8B-4935-299D1C3F27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508386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2592887E-0DB4-EC51-EA52-8A4713B546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965042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865CA8-9799-9F39-22E4-8C62CF0EE5EE}"/>
              </a:ext>
            </a:extLst>
          </p:cNvPr>
          <p:cNvSpPr txBox="1"/>
          <p:nvPr/>
        </p:nvSpPr>
        <p:spPr>
          <a:xfrm>
            <a:off x="1187624" y="5091684"/>
            <a:ext cx="717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Q</a:t>
            </a:r>
            <a:r>
              <a:rPr kumimoji="1" lang="zh-CN" altLang="en-US" b="1" dirty="0">
                <a:solidFill>
                  <a:srgbClr val="C00000"/>
                </a:solidFill>
              </a:rPr>
              <a:t>：</a:t>
            </a:r>
            <a:r>
              <a:rPr kumimoji="1" lang="en-US" altLang="zh-CN" b="1" dirty="0">
                <a:solidFill>
                  <a:srgbClr val="C00000"/>
                </a:solidFill>
              </a:rPr>
              <a:t>Timer</a:t>
            </a:r>
            <a:r>
              <a:rPr kumimoji="1" lang="zh-CN" altLang="en-US" b="1" dirty="0">
                <a:solidFill>
                  <a:srgbClr val="C00000"/>
                </a:solidFill>
              </a:rPr>
              <a:t>中断可能在任意时刻抵达，任意时刻应用进程都能切换吗？</a:t>
            </a:r>
          </a:p>
        </p:txBody>
      </p:sp>
    </p:spTree>
    <p:extLst>
      <p:ext uri="{BB962C8B-B14F-4D97-AF65-F5344CB8AC3E}">
        <p14:creationId xmlns:p14="http://schemas.microsoft.com/office/powerpoint/2010/main" val="264725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进程切换示例二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Text Box 127">
            <a:extLst>
              <a:ext uri="{FF2B5EF4-FFF2-40B4-BE49-F238E27FC236}">
                <a16:creationId xmlns:a16="http://schemas.microsoft.com/office/drawing/2014/main" id="{36DE6649-07E1-484F-B8B8-AEB30D827A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55776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</a:p>
        </p:txBody>
      </p:sp>
      <p:sp>
        <p:nvSpPr>
          <p:cNvPr id="9" name="Text Box 128">
            <a:extLst>
              <a:ext uri="{FF2B5EF4-FFF2-40B4-BE49-F238E27FC236}">
                <a16:creationId xmlns:a16="http://schemas.microsoft.com/office/drawing/2014/main" id="{34652174-D23E-2F45-86E5-7C21FE0015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994115" y="1527971"/>
            <a:ext cx="979755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</p:txBody>
      </p:sp>
      <p:sp>
        <p:nvSpPr>
          <p:cNvPr id="10" name="Line 131">
            <a:extLst>
              <a:ext uri="{FF2B5EF4-FFF2-40B4-BE49-F238E27FC236}">
                <a16:creationId xmlns:a16="http://schemas.microsoft.com/office/drawing/2014/main" id="{0620693E-CEAD-DE47-AC83-B5899C8D04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87833" y="3168416"/>
            <a:ext cx="0" cy="431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ine 134">
            <a:extLst>
              <a:ext uri="{FF2B5EF4-FFF2-40B4-BE49-F238E27FC236}">
                <a16:creationId xmlns:a16="http://schemas.microsoft.com/office/drawing/2014/main" id="{B120E11B-4D2F-A34A-A18C-7317B52BE4A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3798843" y="1680928"/>
            <a:ext cx="9525" cy="313055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 Box 135">
            <a:extLst>
              <a:ext uri="{FF2B5EF4-FFF2-40B4-BE49-F238E27FC236}">
                <a16:creationId xmlns:a16="http://schemas.microsoft.com/office/drawing/2014/main" id="{3AE8EEB5-BD88-6B45-BB4E-F30B20E88C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296878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Box 136">
            <a:extLst>
              <a:ext uri="{FF2B5EF4-FFF2-40B4-BE49-F238E27FC236}">
                <a16:creationId xmlns:a16="http://schemas.microsoft.com/office/drawing/2014/main" id="{214C56D1-9870-2E40-9920-EF48C166B3D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274772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37">
            <a:extLst>
              <a:ext uri="{FF2B5EF4-FFF2-40B4-BE49-F238E27FC236}">
                <a16:creationId xmlns:a16="http://schemas.microsoft.com/office/drawing/2014/main" id="{66FBDBAF-E505-5841-9A8B-DC57575C3EC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3195403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 Box 138">
            <a:extLst>
              <a:ext uri="{FF2B5EF4-FFF2-40B4-BE49-F238E27FC236}">
                <a16:creationId xmlns:a16="http://schemas.microsoft.com/office/drawing/2014/main" id="{52BEC949-5C5E-DB47-8DBF-A12FD875B8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41041" y="3668478"/>
            <a:ext cx="899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zh-CN" altLang="en-US" sz="18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Box 139">
            <a:extLst>
              <a:ext uri="{FF2B5EF4-FFF2-40B4-BE49-F238E27FC236}">
                <a16:creationId xmlns:a16="http://schemas.microsoft.com/office/drawing/2014/main" id="{73AA0AA3-FEFA-9C45-B0E7-35153BD5BE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55330" y="4166954"/>
            <a:ext cx="123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lang="en-US" altLang="zh-CN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zh-CN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执行</a:t>
            </a:r>
            <a:endParaRPr lang="en-US" altLang="zh-CN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Line 140">
            <a:extLst>
              <a:ext uri="{FF2B5EF4-FFF2-40B4-BE49-F238E27FC236}">
                <a16:creationId xmlns:a16="http://schemas.microsoft.com/office/drawing/2014/main" id="{B77219D1-5B65-A04D-A87E-5EBEB48DCD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695340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Line 141">
            <a:extLst>
              <a:ext uri="{FF2B5EF4-FFF2-40B4-BE49-F238E27FC236}">
                <a16:creationId xmlns:a16="http://schemas.microsoft.com/office/drawing/2014/main" id="{D600F231-21D0-7B43-B506-B174D918A3A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157303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Line 142">
            <a:extLst>
              <a:ext uri="{FF2B5EF4-FFF2-40B4-BE49-F238E27FC236}">
                <a16:creationId xmlns:a16="http://schemas.microsoft.com/office/drawing/2014/main" id="{433101F7-327C-204C-8058-F0DB4B4D262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362244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Line 143">
            <a:extLst>
              <a:ext uri="{FF2B5EF4-FFF2-40B4-BE49-F238E27FC236}">
                <a16:creationId xmlns:a16="http://schemas.microsoft.com/office/drawing/2014/main" id="{FCDC24A6-C4F4-0345-95E6-1A1E539493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085991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Line 144">
            <a:extLst>
              <a:ext uri="{FF2B5EF4-FFF2-40B4-BE49-F238E27FC236}">
                <a16:creationId xmlns:a16="http://schemas.microsoft.com/office/drawing/2014/main" id="{8DD2BED1-1122-7B43-BB2D-2F71869DD7B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4551128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Line 145">
            <a:extLst>
              <a:ext uri="{FF2B5EF4-FFF2-40B4-BE49-F238E27FC236}">
                <a16:creationId xmlns:a16="http://schemas.microsoft.com/office/drawing/2014/main" id="{7485E7DE-5A5A-3A4C-826D-547A0A845C6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97036" y="2230202"/>
            <a:ext cx="247683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 Box 147">
            <a:extLst>
              <a:ext uri="{FF2B5EF4-FFF2-40B4-BE49-F238E27FC236}">
                <a16:creationId xmlns:a16="http://schemas.microsoft.com/office/drawing/2014/main" id="{045E9305-ABFD-B74A-A131-283EEC9B43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72403" y="1683224"/>
            <a:ext cx="697627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时间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 Box 149">
            <a:extLst>
              <a:ext uri="{FF2B5EF4-FFF2-40B4-BE49-F238E27FC236}">
                <a16:creationId xmlns:a16="http://schemas.microsoft.com/office/drawing/2014/main" id="{A2FF3034-3BFD-A849-95BD-669FD9D022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511784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28" name="Text Box 152">
            <a:extLst>
              <a:ext uri="{FF2B5EF4-FFF2-40B4-BE49-F238E27FC236}">
                <a16:creationId xmlns:a16="http://schemas.microsoft.com/office/drawing/2014/main" id="{9FBF47FF-4719-0344-BBAE-90590BFDBCD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41285" y="2446103"/>
            <a:ext cx="748923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</a:p>
        </p:txBody>
      </p:sp>
      <p:sp>
        <p:nvSpPr>
          <p:cNvPr id="29" name="Text Box 153">
            <a:extLst>
              <a:ext uri="{FF2B5EF4-FFF2-40B4-BE49-F238E27FC236}">
                <a16:creationId xmlns:a16="http://schemas.microsoft.com/office/drawing/2014/main" id="{2FDB2A98-048F-2E48-8C2E-41D3FAFF26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4382" y="3419211"/>
            <a:ext cx="1210588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磁盘中断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Line 155">
            <a:extLst>
              <a:ext uri="{FF2B5EF4-FFF2-40B4-BE49-F238E27FC236}">
                <a16:creationId xmlns:a16="http://schemas.microsoft.com/office/drawing/2014/main" id="{04DAF368-B733-C747-9FB0-571B794379D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3631965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Line 159">
            <a:extLst>
              <a:ext uri="{FF2B5EF4-FFF2-40B4-BE49-F238E27FC236}">
                <a16:creationId xmlns:a16="http://schemas.microsoft.com/office/drawing/2014/main" id="{7A69C499-B2DB-B34F-8A1A-DFE0124D7A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225441"/>
            <a:ext cx="0" cy="4635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Line 160">
            <a:extLst>
              <a:ext uri="{FF2B5EF4-FFF2-40B4-BE49-F238E27FC236}">
                <a16:creationId xmlns:a16="http://schemas.microsoft.com/office/drawing/2014/main" id="{FEE3D76C-F97C-184F-8791-E8D171350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590" y="2704866"/>
            <a:ext cx="1252593" cy="4413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Line 161">
            <a:extLst>
              <a:ext uri="{FF2B5EF4-FFF2-40B4-BE49-F238E27FC236}">
                <a16:creationId xmlns:a16="http://schemas.microsoft.com/office/drawing/2014/main" id="{45C61EA3-E700-2446-87DF-44CF20686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4290" y="3619266"/>
            <a:ext cx="1227192" cy="43021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Line 162">
            <a:extLst>
              <a:ext uri="{FF2B5EF4-FFF2-40B4-BE49-F238E27FC236}">
                <a16:creationId xmlns:a16="http://schemas.microsoft.com/office/drawing/2014/main" id="{1A1B8006-B8C1-A543-9274-20BA172FCF6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2688990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Line 163">
            <a:extLst>
              <a:ext uri="{FF2B5EF4-FFF2-40B4-BE49-F238E27FC236}">
                <a16:creationId xmlns:a16="http://schemas.microsoft.com/office/drawing/2014/main" id="{B49D4A5E-3A56-8040-8009-08480534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828" y="4071703"/>
            <a:ext cx="0" cy="5064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 Box 164">
            <a:extLst>
              <a:ext uri="{FF2B5EF4-FFF2-40B4-BE49-F238E27FC236}">
                <a16:creationId xmlns:a16="http://schemas.microsoft.com/office/drawing/2014/main" id="{AD8F0815-AB33-2E49-B758-28181B225F9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28551" y="3878430"/>
            <a:ext cx="1518364" cy="40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zh-CN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从</a:t>
            </a:r>
            <a:r>
              <a:rPr lang="en-US" altLang="zh-CN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返回</a:t>
            </a:r>
            <a:endParaRPr lang="en-US" altLang="zh-CN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Line 165">
            <a:extLst>
              <a:ext uri="{FF2B5EF4-FFF2-40B4-BE49-F238E27FC236}">
                <a16:creationId xmlns:a16="http://schemas.microsoft.com/office/drawing/2014/main" id="{D7A2612D-EA97-4C47-BE63-B1A61C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2440" y="2175820"/>
            <a:ext cx="0" cy="2171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Line 166">
            <a:extLst>
              <a:ext uri="{FF2B5EF4-FFF2-40B4-BE49-F238E27FC236}">
                <a16:creationId xmlns:a16="http://schemas.microsoft.com/office/drawing/2014/main" id="{FF70770C-75E2-C947-8921-682F971CE98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19195" y="4095516"/>
            <a:ext cx="32703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Box 149">
            <a:extLst>
              <a:ext uri="{FF2B5EF4-FFF2-40B4-BE49-F238E27FC236}">
                <a16:creationId xmlns:a16="http://schemas.microsoft.com/office/drawing/2014/main" id="{BBAB1291-9AA9-9C0D-B212-107D9F4D57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89963" y="2968440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5" name="Text Box 149">
            <a:extLst>
              <a:ext uri="{FF2B5EF4-FFF2-40B4-BE49-F238E27FC236}">
                <a16:creationId xmlns:a16="http://schemas.microsoft.com/office/drawing/2014/main" id="{C7CAABBD-3605-4A8B-4935-299D1C3F277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508386"/>
            <a:ext cx="17331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保存进程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B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2592887E-0DB4-EC51-EA52-8A4713B5467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96405" y="3965042"/>
            <a:ext cx="1747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恢复进程</a:t>
            </a:r>
            <a:r>
              <a:rPr lang="en-US" altLang="zh-CN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A</a:t>
            </a:r>
            <a:r>
              <a:rPr lang="zh-CN" altLang="en-US" sz="140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的</a:t>
            </a:r>
            <a:r>
              <a:rPr lang="zh-CN" altLang="en-US" sz="1400" b="0" dirty="0">
                <a:solidFill>
                  <a:schemeClr val="accent3"/>
                </a:solidFill>
                <a:latin typeface="+mn-ea"/>
                <a:cs typeface="Consolas" panose="020B0609020204030204" pitchFamily="49" charset="0"/>
              </a:rPr>
              <a:t>上下文</a:t>
            </a:r>
            <a:endParaRPr lang="en-US" altLang="zh-CN" sz="1400" b="0" dirty="0">
              <a:solidFill>
                <a:schemeClr val="accent3"/>
              </a:solidFill>
              <a:latin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1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常见的进程相关的接口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60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获取进程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进程 </a:t>
            </a:r>
            <a:r>
              <a:rPr kumimoji="1"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每个进程都有唯一的正数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返回调用进程的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返回调用进程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父进程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父进程：创建该进程的进程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获取进程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3577580"/>
            <a:ext cx="7859216" cy="1743581"/>
          </a:xfrm>
        </p:spPr>
        <p:txBody>
          <a:bodyPr>
            <a:no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getppid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函数返回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值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系统中，在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types.h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文件中定义为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007AF-E1FD-824D-A998-4EE210FFA356}"/>
              </a:ext>
            </a:extLst>
          </p:cNvPr>
          <p:cNvSpPr/>
          <p:nvPr/>
        </p:nvSpPr>
        <p:spPr>
          <a:xfrm>
            <a:off x="827584" y="1377793"/>
            <a:ext cx="7630616" cy="195130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getpid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(void);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getppid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(void);</a:t>
            </a: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返回值：调用进程或父进程的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4053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E5CE76-2F4D-9342-BAA0-201C8B14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1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Exit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604" y="3361555"/>
            <a:ext cx="7128792" cy="1743581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函数终止进程并带上一个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50DB4-8052-9A45-A213-E71E96A3B40E}"/>
              </a:ext>
            </a:extLst>
          </p:cNvPr>
          <p:cNvSpPr/>
          <p:nvPr/>
        </p:nvSpPr>
        <p:spPr>
          <a:xfrm>
            <a:off x="1007604" y="1557483"/>
            <a:ext cx="7128792" cy="150810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stdlib.h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void </a:t>
            </a:r>
            <a:r>
              <a:rPr lang="en-US" altLang="zh-CN" sz="2000" b="1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exit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(int status);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altLang="zh-CN" sz="2000" b="1" dirty="0"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这个函数没有返回值</a:t>
            </a:r>
          </a:p>
        </p:txBody>
      </p:sp>
    </p:spTree>
    <p:extLst>
      <p:ext uri="{BB962C8B-B14F-4D97-AF65-F5344CB8AC3E}">
        <p14:creationId xmlns:p14="http://schemas.microsoft.com/office/powerpoint/2010/main" val="303659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34615"/>
            <a:ext cx="7776864" cy="1743581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父进程调用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函数创建新的子进程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1596D-2378-6046-BEC2-79C4A9D98827}"/>
              </a:ext>
            </a:extLst>
          </p:cNvPr>
          <p:cNvSpPr/>
          <p:nvPr/>
        </p:nvSpPr>
        <p:spPr>
          <a:xfrm>
            <a:off x="683568" y="2137420"/>
            <a:ext cx="7776864" cy="1877437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(void);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altLang="zh-CN" sz="2000" b="1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返回值：子进程为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，父进程为子进程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PID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，出错为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C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8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615"/>
            <a:ext cx="8003232" cy="3962347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调用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一次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在父进程中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两次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在父进程中，返回子进程的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在子进程中，返回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提供了唯一明确地区分父进程和子进程执行的方法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Fork</a:t>
            </a:r>
            <a:r>
              <a:rPr kumimoji="1" lang="zh-CN" altLang="en-US" dirty="0"/>
              <a:t> 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0E29FD-A5C8-4349-AEED-49042929619B}"/>
              </a:ext>
            </a:extLst>
          </p:cNvPr>
          <p:cNvSpPr/>
          <p:nvPr/>
        </p:nvSpPr>
        <p:spPr>
          <a:xfrm>
            <a:off x="611560" y="1129308"/>
            <a:ext cx="8075240" cy="4341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#include "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csapp.h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main()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pid_t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int x = 1;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Fork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if (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== 0) { </a:t>
            </a:r>
            <a:r>
              <a:rPr lang="en-US" altLang="zh-CN" b="1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child */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("child : x=%d\n", ++x);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	exit(0);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}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b="1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parent */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("parent: x=%d\n", --x);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	exit(0);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871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85D09E-CB58-6547-937D-15D22EABD40D}"/>
              </a:ext>
            </a:extLst>
          </p:cNvPr>
          <p:cNvSpPr/>
          <p:nvPr/>
        </p:nvSpPr>
        <p:spPr>
          <a:xfrm>
            <a:off x="791580" y="1241054"/>
            <a:ext cx="7560840" cy="375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一次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3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85D09E-CB58-6547-937D-15D22EABD40D}"/>
              </a:ext>
            </a:extLst>
          </p:cNvPr>
          <p:cNvSpPr/>
          <p:nvPr/>
        </p:nvSpPr>
        <p:spPr>
          <a:xfrm>
            <a:off x="791580" y="1241054"/>
            <a:ext cx="7560840" cy="375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一次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    (b)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两行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Line 401">
            <a:extLst>
              <a:ext uri="{FF2B5EF4-FFF2-40B4-BE49-F238E27FC236}">
                <a16:creationId xmlns:a16="http://schemas.microsoft.com/office/drawing/2014/main" id="{4EC4CD99-54DA-AC45-9086-C87A3422A6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5938" y="282322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sp>
        <p:nvSpPr>
          <p:cNvPr id="8" name="Line 406">
            <a:extLst>
              <a:ext uri="{FF2B5EF4-FFF2-40B4-BE49-F238E27FC236}">
                <a16:creationId xmlns:a16="http://schemas.microsoft.com/office/drawing/2014/main" id="{F45C06B9-099F-3E41-A78C-18AB43FC6C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6938" y="244222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EFA4DE-F5BA-7643-A4BF-DA7E8D1A6D4C}"/>
              </a:ext>
            </a:extLst>
          </p:cNvPr>
          <p:cNvGrpSpPr/>
          <p:nvPr/>
        </p:nvGrpSpPr>
        <p:grpSpPr>
          <a:xfrm>
            <a:off x="5694139" y="2137420"/>
            <a:ext cx="1254125" cy="1080120"/>
            <a:chOff x="5637213" y="2819400"/>
            <a:chExt cx="1254125" cy="1080120"/>
          </a:xfrm>
        </p:grpSpPr>
        <p:sp>
          <p:nvSpPr>
            <p:cNvPr id="7" name="Line 403">
              <a:extLst>
                <a:ext uri="{FF2B5EF4-FFF2-40B4-BE49-F238E27FC236}">
                  <a16:creationId xmlns:a16="http://schemas.microsoft.com/office/drawing/2014/main" id="{4682DE2B-DA11-8A41-9F0A-B84BC84F37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76938" y="3124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9" name="Text Box 407">
              <a:extLst>
                <a:ext uri="{FF2B5EF4-FFF2-40B4-BE49-F238E27FC236}">
                  <a16:creationId xmlns:a16="http://schemas.microsoft.com/office/drawing/2014/main" id="{5961678C-157E-5846-A1CA-1D6512C7B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320040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10" name="Text Box 408">
              <a:extLst>
                <a:ext uri="{FF2B5EF4-FFF2-40B4-BE49-F238E27FC236}">
                  <a16:creationId xmlns:a16="http://schemas.microsoft.com/office/drawing/2014/main" id="{7A0C5CE8-488A-024C-818F-6E606B85B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81940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11" name="Text Box 412">
              <a:extLst>
                <a:ext uri="{FF2B5EF4-FFF2-40B4-BE49-F238E27FC236}">
                  <a16:creationId xmlns:a16="http://schemas.microsoft.com/office/drawing/2014/main" id="{C733753E-03E4-D142-AE10-A26AEF880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7213" y="349947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57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EA245E-55F2-9D42-9FF5-0CE32B127C7E}"/>
              </a:ext>
            </a:extLst>
          </p:cNvPr>
          <p:cNvSpPr/>
          <p:nvPr/>
        </p:nvSpPr>
        <p:spPr>
          <a:xfrm>
            <a:off x="791580" y="1241054"/>
            <a:ext cx="7560840" cy="3758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二次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3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EA245E-55F2-9D42-9FF5-0CE32B127C7E}"/>
              </a:ext>
            </a:extLst>
          </p:cNvPr>
          <p:cNvSpPr/>
          <p:nvPr/>
        </p:nvSpPr>
        <p:spPr>
          <a:xfrm>
            <a:off x="791580" y="1241054"/>
            <a:ext cx="7560840" cy="412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#include "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csapp.h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"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int main()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Fork();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</a:t>
            </a:r>
            <a:r>
              <a:rPr lang="en-US" altLang="zh-CN" sz="2000" dirty="0" err="1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printf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("hello!\n");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	exit(0);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(a)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调用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二次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fork     	    (b) 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四行</a:t>
            </a:r>
            <a:r>
              <a:rPr lang="zh-CN" altLang="en-US" sz="20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</a:t>
            </a: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en-US" altLang="zh-CN" sz="2000" dirty="0"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小思考：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打印</a:t>
            </a:r>
            <a:r>
              <a:rPr lang="zh-CN" altLang="en-US" sz="36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几行</a:t>
            </a:r>
            <a:r>
              <a:rPr lang="zh-CN" altLang="en-US" sz="3600" dirty="0"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输出？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32E64F-9BE3-A743-88DD-F2D13CBC4126}"/>
              </a:ext>
            </a:extLst>
          </p:cNvPr>
          <p:cNvGrpSpPr/>
          <p:nvPr/>
        </p:nvGrpSpPr>
        <p:grpSpPr>
          <a:xfrm>
            <a:off x="5436096" y="2047875"/>
            <a:ext cx="2011363" cy="1619250"/>
            <a:chOff x="5375275" y="2406650"/>
            <a:chExt cx="2011363" cy="1619250"/>
          </a:xfrm>
        </p:grpSpPr>
        <p:sp>
          <p:nvSpPr>
            <p:cNvPr id="13" name="Line 391">
              <a:extLst>
                <a:ext uri="{FF2B5EF4-FFF2-40B4-BE49-F238E27FC236}">
                  <a16:creationId xmlns:a16="http://schemas.microsoft.com/office/drawing/2014/main" id="{85FE8E8C-6711-6A46-BC6A-27A609472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6438" y="2971800"/>
              <a:ext cx="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4" name="Line 392">
              <a:extLst>
                <a:ext uri="{FF2B5EF4-FFF2-40B4-BE49-F238E27FC236}">
                  <a16:creationId xmlns:a16="http://schemas.microsoft.com/office/drawing/2014/main" id="{3E4CCDDD-A631-F54A-8217-DA1DB503A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5438" y="3657600"/>
              <a:ext cx="1981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5" name="Line 393">
              <a:extLst>
                <a:ext uri="{FF2B5EF4-FFF2-40B4-BE49-F238E27FC236}">
                  <a16:creationId xmlns:a16="http://schemas.microsoft.com/office/drawing/2014/main" id="{EE9F8A07-6587-3F40-B3FD-0B43E4392E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6438" y="2971800"/>
              <a:ext cx="1600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6" name="Line 394">
              <a:extLst>
                <a:ext uri="{FF2B5EF4-FFF2-40B4-BE49-F238E27FC236}">
                  <a16:creationId xmlns:a16="http://schemas.microsoft.com/office/drawing/2014/main" id="{C6EA98F7-7CE5-F649-B334-929109931E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33528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7" name="Line 395">
              <a:extLst>
                <a:ext uri="{FF2B5EF4-FFF2-40B4-BE49-F238E27FC236}">
                  <a16:creationId xmlns:a16="http://schemas.microsoft.com/office/drawing/2014/main" id="{9EC9D714-42CF-ED40-AD0E-46143F435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26670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8" name="Line 396">
              <a:extLst>
                <a:ext uri="{FF2B5EF4-FFF2-40B4-BE49-F238E27FC236}">
                  <a16:creationId xmlns:a16="http://schemas.microsoft.com/office/drawing/2014/main" id="{9DAE7B6E-5476-2D40-A437-E25F47D66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26670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19" name="Line 397">
              <a:extLst>
                <a:ext uri="{FF2B5EF4-FFF2-40B4-BE49-F238E27FC236}">
                  <a16:creationId xmlns:a16="http://schemas.microsoft.com/office/drawing/2014/main" id="{2521584F-5206-5E46-9895-43B1FADF2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9838" y="3352800"/>
              <a:ext cx="106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0" name="Text Box 398">
              <a:extLst>
                <a:ext uri="{FF2B5EF4-FFF2-40B4-BE49-F238E27FC236}">
                  <a16:creationId xmlns:a16="http://schemas.microsoft.com/office/drawing/2014/main" id="{D3B2C08E-BBA0-7D40-8657-5A1E62D5D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33972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1" name="Text Box 399">
              <a:extLst>
                <a:ext uri="{FF2B5EF4-FFF2-40B4-BE49-F238E27FC236}">
                  <a16:creationId xmlns:a16="http://schemas.microsoft.com/office/drawing/2014/main" id="{D61FFFAE-038F-EE46-9C42-0DF586031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30924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2" name="Text Box 400">
              <a:extLst>
                <a:ext uri="{FF2B5EF4-FFF2-40B4-BE49-F238E27FC236}">
                  <a16:creationId xmlns:a16="http://schemas.microsoft.com/office/drawing/2014/main" id="{D39A755C-880E-704A-A0E8-FC641EDEA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27114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3" name="Text Box 401">
              <a:extLst>
                <a:ext uri="{FF2B5EF4-FFF2-40B4-BE49-F238E27FC236}">
                  <a16:creationId xmlns:a16="http://schemas.microsoft.com/office/drawing/2014/main" id="{9DC28862-D99A-BB4C-B91E-DFB30AE2F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8900" y="2406650"/>
              <a:ext cx="7953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Courier New" panose="02070309020205020404" pitchFamily="49" charset="0"/>
                </a:rPr>
                <a:t>hello</a:t>
              </a:r>
            </a:p>
          </p:txBody>
        </p:sp>
        <p:sp>
          <p:nvSpPr>
            <p:cNvPr id="24" name="Text Box 403">
              <a:extLst>
                <a:ext uri="{FF2B5EF4-FFF2-40B4-BE49-F238E27FC236}">
                  <a16:creationId xmlns:a16="http://schemas.microsoft.com/office/drawing/2014/main" id="{1B623633-E17A-BA48-B834-9E3781461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275" y="362585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  <p:sp>
          <p:nvSpPr>
            <p:cNvPr id="25" name="Text Box 415">
              <a:extLst>
                <a:ext uri="{FF2B5EF4-FFF2-40B4-BE49-F238E27FC236}">
                  <a16:creationId xmlns:a16="http://schemas.microsoft.com/office/drawing/2014/main" id="{5769C5F1-CD4E-8848-ABBF-91B27539D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62585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  <p:sp>
          <p:nvSpPr>
            <p:cNvPr id="26" name="Text Box 415">
              <a:extLst>
                <a:ext uri="{FF2B5EF4-FFF2-40B4-BE49-F238E27FC236}">
                  <a16:creationId xmlns:a16="http://schemas.microsoft.com/office/drawing/2014/main" id="{32C73964-48DF-C34A-A21F-99B5088A8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2908300"/>
              <a:ext cx="800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C00000"/>
                  </a:solidFill>
                  <a:latin typeface="Courier New" panose="02070309020205020404" pitchFamily="49" charset="0"/>
                </a:rPr>
                <a:t>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7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Execve</a:t>
            </a:r>
            <a:r>
              <a:rPr kumimoji="1"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29508"/>
            <a:ext cx="8229600" cy="2628635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加载和运行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filename: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可执行文件名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参数列表，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envp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环境变量列表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execve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只调用一次，且永远不会返回</a:t>
            </a:r>
            <a:endParaRPr kumimoji="1"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仅仅在运行报错的时候，返回调用程序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例：找不到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标识的文件</a:t>
            </a:r>
            <a:endParaRPr kumimoji="1" lang="zh-CN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BC4D-DF2E-5149-9F8A-FC9BA2816D85}"/>
              </a:ext>
            </a:extLst>
          </p:cNvPr>
          <p:cNvSpPr/>
          <p:nvPr/>
        </p:nvSpPr>
        <p:spPr>
          <a:xfrm>
            <a:off x="457200" y="1243275"/>
            <a:ext cx="8075240" cy="154221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execve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(const char *filename, </a:t>
            </a:r>
            <a:b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const char *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[], const char *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envp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[]);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返回值：成功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不返回），失败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(-1)</a:t>
            </a:r>
          </a:p>
        </p:txBody>
      </p:sp>
    </p:spTree>
    <p:extLst>
      <p:ext uri="{BB962C8B-B14F-4D97-AF65-F5344CB8AC3E}">
        <p14:creationId xmlns:p14="http://schemas.microsoft.com/office/powerpoint/2010/main" val="362199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下的僵尸进程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进程终止后，内核不会立刻销毁该进程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不再运行，但仍然占用内存资源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进程以终止态存在，等待</a:t>
            </a:r>
            <a:r>
              <a:rPr kumimoji="1" lang="zh-CN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父进程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回收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当父进程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回收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终止的子进程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内核把子进程的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状态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传递给父进程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内核移除子进程，此时子进程才被真正回收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终止状态下还未被回收的进程就是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僵尸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endParaRPr kumimoji="1"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3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8333B-342C-56F1-180B-C9A6C65C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38F1D3-8C25-588C-9195-03F2E491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AB554B-75FB-7596-5890-DDBD71726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9308"/>
            <a:ext cx="7174146" cy="43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下的僵尸进程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如果父进程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在自己终止前没有回收僵尸子进程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内核会安排</a:t>
            </a:r>
            <a:r>
              <a:rPr kumimoji="1" lang="en-US" altLang="zh-CN" b="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zh-CN" altLang="en-US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回收这些</a:t>
            </a:r>
            <a:r>
              <a:rPr kumimoji="1" lang="zh-CN" altLang="en-CN" b="0" dirty="0">
                <a:latin typeface="Consolas" panose="020B0609020204030204" pitchFamily="49" charset="0"/>
                <a:cs typeface="Consolas" panose="020B0609020204030204" pitchFamily="49" charset="0"/>
              </a:rPr>
              <a:t>子进程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在系统初始化时由内核创建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31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3A9A6-0DBA-D044-BB22-B7FDF98E23C3}"/>
              </a:ext>
            </a:extLst>
          </p:cNvPr>
          <p:cNvSpPr/>
          <p:nvPr/>
        </p:nvSpPr>
        <p:spPr>
          <a:xfrm>
            <a:off x="611560" y="1661083"/>
            <a:ext cx="8229600" cy="23040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types.h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#include &lt;sys/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wait.h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 int *status, int options);</a:t>
            </a:r>
          </a:p>
          <a:p>
            <a:pPr lv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sz="2000" dirty="0"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  <a:p>
            <a:pPr lvl="0" algn="r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返回值：成功返回子进程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PID</a:t>
            </a:r>
            <a:r>
              <a:rPr lang="zh-CN" altLang="en-US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，出错返回 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-1</a:t>
            </a:r>
            <a:endParaRPr lang="zh-CN" altLang="en-US" sz="20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2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6047"/>
            <a:ext cx="8229600" cy="3111733"/>
          </a:xfrm>
        </p:spPr>
        <p:txBody>
          <a:bodyPr>
            <a:no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&gt;0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：等待集合中只有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：等待集合包括所有子进程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如果没有子进程：返回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ECHILD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如果等待被中断：返回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EINTR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1BBF3D-F232-E744-9E34-B1ECD5935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options);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96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0" y="2137420"/>
            <a:ext cx="8229600" cy="2695193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options=0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挂起调用进程，等待集合中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任意子进程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终止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如果等待集合中有子进程在函数调用前已经终止，</a:t>
            </a:r>
            <a:b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立刻返回</a:t>
            </a:r>
            <a:endParaRPr kumimoji="1" lang="en-US" altLang="zh-CN" b="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返回值</a:t>
            </a:r>
            <a:r>
              <a:rPr kumimoji="1" lang="zh-CN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是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导致函数返回的终止子进程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该终止子进程被内核回收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0B38BF-044F-6340-87EA-202BE6C0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4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428"/>
            <a:ext cx="8229600" cy="3111733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options=WNOHANG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如果等待集合中没有终止子进程，立刻返回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options=WUNTRACED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挂起调用进程，等待集合中任意子进程终止或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暂停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options=WNOHANG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｜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WUNTRACED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FA20288-8382-5C4D-AD49-5D763F10F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*status, int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8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F2E85BD-736D-3F47-9652-A1E8A92D0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3374"/>
            <a:ext cx="8229600" cy="2683763"/>
          </a:xfrm>
        </p:spPr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带回被回收子线程的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状态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指针不为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包含导致子进程进入终止状态的信息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wait.h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文件包含了若干宏定义，用于解释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63D936-4B75-AC40-9262-1712F5FA8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1286"/>
            <a:ext cx="80055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pid_t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*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options);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3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80060" y="1190050"/>
            <a:ext cx="8077200" cy="42960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 #include "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csapp.h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 #define N 2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 int main()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5 {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6   int status,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  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pid_t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9  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Parent creates N children */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10  for (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0;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 N; 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11    if ((</a:t>
            </a:r>
            <a:r>
              <a:rPr lang="en-US" altLang="zh-CN" sz="18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Fork</a:t>
            </a: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()) == 0)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/* child */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12	      exit(100+i);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18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7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80060" y="1190050"/>
            <a:ext cx="8077200" cy="429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14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/* Parent reaps N </a:t>
            </a:r>
            <a:r>
              <a:rPr lang="en-US" altLang="zh-CN" sz="1800" dirty="0" err="1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chds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. in no particular order */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15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while ((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= 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(-1, &amp;status, 0)) &gt; 0) {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16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if (WIFEXITED(status))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17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("child %d terminated normally with exit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18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         status=%d\n",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 WEXITSTATUS(status));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19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else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20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printf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("child %d terminated abnormally\n",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21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}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22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/* The only normal term. is if there no more </a:t>
            </a:r>
            <a:r>
              <a:rPr lang="en-US" altLang="zh-CN" sz="1800" dirty="0" err="1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chds</a:t>
            </a:r>
            <a:r>
              <a:rPr lang="en-US" altLang="zh-CN" sz="1800" dirty="0">
                <a:solidFill>
                  <a:srgbClr val="007AC3"/>
                </a:solidFill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. */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23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if (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errno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!= ECHILD)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24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unix_error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("</a:t>
            </a:r>
            <a:r>
              <a:rPr lang="en-US" altLang="zh-CN" sz="1800" dirty="0" err="1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waitpid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error");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25  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exit(0);</a:t>
            </a:r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26</a:t>
            </a:r>
            <a:r>
              <a:rPr lang="zh-CN" altLang="en-US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0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0B309FF-C799-C542-A351-EE7A00DF439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90050"/>
            <a:ext cx="8100060" cy="1235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unix</a:t>
            </a:r>
            <a:r>
              <a:rPr lang="en-US" altLang="zh-CN" sz="2000" b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&gt;./waitpid1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22966 terminated normally with exit status=100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zh-CN" sz="2000" b="0" dirty="0">
                <a:solidFill>
                  <a:srgbClr val="007AC3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child 22967 terminated normally with exit status=101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waitpid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A9A696-164E-2241-964E-3CA4FD7F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41476"/>
            <a:ext cx="8229600" cy="2463660"/>
          </a:xfrm>
        </p:spPr>
        <p:txBody>
          <a:bodyPr>
            <a:no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子进程回收顺序不确定，都有可能</a:t>
            </a:r>
            <a:endParaRPr kumimoji="1"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kumimoji="1" lang="zh-CN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207703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D352-FA54-4DC6-8CA2-6C632965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小结：应用程序使用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资源（直通</a:t>
            </a:r>
            <a:r>
              <a:rPr kumimoji="1" lang="en-US" altLang="zh-CN" dirty="0"/>
              <a:t>+</a:t>
            </a:r>
            <a:r>
              <a:rPr kumimoji="1" lang="zh-CN" altLang="en-US" dirty="0"/>
              <a:t>抽象）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D2C1D-F88A-3850-92EC-26AB271B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216D65-9B69-5D7F-CCAF-84D18D70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7" y="1333500"/>
            <a:ext cx="6158386" cy="377190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F0FBAE13-6C4B-0DF9-7D20-2FE380A188B9}"/>
              </a:ext>
            </a:extLst>
          </p:cNvPr>
          <p:cNvSpPr/>
          <p:nvPr/>
        </p:nvSpPr>
        <p:spPr>
          <a:xfrm>
            <a:off x="2267744" y="1206993"/>
            <a:ext cx="1728192" cy="4028395"/>
          </a:xfrm>
          <a:prstGeom prst="roundRect">
            <a:avLst>
              <a:gd name="adj" fmla="val 6277"/>
            </a:avLst>
          </a:prstGeom>
          <a:solidFill>
            <a:srgbClr val="FF2600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94C3E-1AF7-CC68-9CAD-2FA01887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CB74C-8883-1461-829B-DE61D9885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63B743-DEDE-2728-2839-ECD1A220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84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28-CCC2-3AE7-C2B9-987416E9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6DF6D-5573-10DF-36A5-22A7F5915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F2445D-FED5-C6D1-2BCB-0E11F75E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06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回顾：内存布局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229260" y="4562995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643247" y="4076683"/>
            <a:ext cx="116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掩码、特权级、</a:t>
            </a:r>
            <a:b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执行状态等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E4E71-5016-D1B1-C272-BA4496BDFEBB}"/>
              </a:ext>
            </a:extLst>
          </p:cNvPr>
          <p:cNvSpPr/>
          <p:nvPr/>
        </p:nvSpPr>
        <p:spPr>
          <a:xfrm>
            <a:off x="6455297" y="1386418"/>
            <a:ext cx="1440160" cy="3576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A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0287CC-67B6-F4D4-178F-27BFC43169DF}"/>
              </a:ext>
            </a:extLst>
          </p:cNvPr>
          <p:cNvSpPr/>
          <p:nvPr/>
        </p:nvSpPr>
        <p:spPr>
          <a:xfrm>
            <a:off x="6455297" y="1744110"/>
            <a:ext cx="1440160" cy="568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16AF94-4028-6002-20E2-8E17D7CABCC6}"/>
              </a:ext>
            </a:extLst>
          </p:cNvPr>
          <p:cNvSpPr/>
          <p:nvPr/>
        </p:nvSpPr>
        <p:spPr>
          <a:xfrm>
            <a:off x="6455297" y="2314873"/>
            <a:ext cx="1440160" cy="4289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函数</a:t>
            </a:r>
            <a:r>
              <a:rPr kumimoji="1" lang="en-US" altLang="zh-CN" sz="1400" dirty="0"/>
              <a:t>C</a:t>
            </a:r>
            <a:r>
              <a:rPr kumimoji="1" lang="zh-CN" altLang="en-US" sz="1400" dirty="0"/>
              <a:t>栈桢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04520" y="4384468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655560" y="4132931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740583" y="4750120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BDC270-3A00-1FF4-8522-11EF176D19F6}"/>
              </a:ext>
            </a:extLst>
          </p:cNvPr>
          <p:cNvCxnSpPr/>
          <p:nvPr/>
        </p:nvCxnSpPr>
        <p:spPr>
          <a:xfrm flipH="1">
            <a:off x="7895457" y="2752098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CB79393-796B-856E-4C6E-DAABA75B2544}"/>
              </a:ext>
            </a:extLst>
          </p:cNvPr>
          <p:cNvSpPr txBox="1"/>
          <p:nvPr/>
        </p:nvSpPr>
        <p:spPr>
          <a:xfrm>
            <a:off x="8398230" y="254972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SP</a:t>
            </a:r>
            <a:endParaRPr kumimoji="1"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45914" y="3825168"/>
            <a:ext cx="1440160" cy="503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程序数据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762ABC-4A93-1025-0B97-D99E1D651174}"/>
              </a:ext>
            </a:extLst>
          </p:cNvPr>
          <p:cNvSpPr/>
          <p:nvPr/>
        </p:nvSpPr>
        <p:spPr>
          <a:xfrm>
            <a:off x="6445914" y="4331689"/>
            <a:ext cx="1440160" cy="503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程序代码</a:t>
            </a: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6CD4810-0059-DCF1-605B-E3FCE84D24CF}"/>
              </a:ext>
            </a:extLst>
          </p:cNvPr>
          <p:cNvCxnSpPr/>
          <p:nvPr/>
        </p:nvCxnSpPr>
        <p:spPr>
          <a:xfrm flipH="1">
            <a:off x="7895457" y="4661905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A71CA-DA95-C891-0F43-B331913F4CEA}"/>
              </a:ext>
            </a:extLst>
          </p:cNvPr>
          <p:cNvSpPr txBox="1"/>
          <p:nvPr/>
        </p:nvSpPr>
        <p:spPr>
          <a:xfrm>
            <a:off x="8398230" y="4459530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PC</a:t>
            </a:r>
            <a:endParaRPr kumimoji="1" lang="zh-CN" altLang="en-US" sz="1400" dirty="0"/>
          </a:p>
        </p:txBody>
      </p:sp>
      <p:sp>
        <p:nvSpPr>
          <p:cNvPr id="48" name="右大括号 47">
            <a:extLst>
              <a:ext uri="{FF2B5EF4-FFF2-40B4-BE49-F238E27FC236}">
                <a16:creationId xmlns:a16="http://schemas.microsoft.com/office/drawing/2014/main" id="{67955E0E-9978-3250-F4C8-54DAF8FB361F}"/>
              </a:ext>
            </a:extLst>
          </p:cNvPr>
          <p:cNvSpPr/>
          <p:nvPr/>
        </p:nvSpPr>
        <p:spPr>
          <a:xfrm>
            <a:off x="8111640" y="1384083"/>
            <a:ext cx="153663" cy="1368016"/>
          </a:xfrm>
          <a:prstGeom prst="rightBrace">
            <a:avLst>
              <a:gd name="adj1" fmla="val 8333"/>
              <a:gd name="adj2" fmla="val 484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410EE0A-DC97-5785-C704-864B004D1E54}"/>
              </a:ext>
            </a:extLst>
          </p:cNvPr>
          <p:cNvSpPr txBox="1"/>
          <p:nvPr/>
        </p:nvSpPr>
        <p:spPr>
          <a:xfrm>
            <a:off x="8248050" y="1705658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程序运行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时使用的</a:t>
            </a:r>
            <a:endParaRPr kumimoji="1" lang="en-US" altLang="zh-CN" sz="1400" dirty="0"/>
          </a:p>
          <a:p>
            <a:pPr algn="ctr"/>
            <a:r>
              <a:rPr kumimoji="1" lang="zh-CN" altLang="en-US" sz="1400" dirty="0"/>
              <a:t>栈</a:t>
            </a:r>
          </a:p>
        </p:txBody>
      </p:sp>
    </p:spTree>
    <p:extLst>
      <p:ext uri="{BB962C8B-B14F-4D97-AF65-F5344CB8AC3E}">
        <p14:creationId xmlns:p14="http://schemas.microsoft.com/office/powerpoint/2010/main" val="22322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8B58FEC1-BE06-4071-ABB3-3602F5AF8FEE}"/>
              </a:ext>
            </a:extLst>
          </p:cNvPr>
          <p:cNvSpPr/>
          <p:nvPr/>
        </p:nvSpPr>
        <p:spPr>
          <a:xfrm>
            <a:off x="683568" y="1152005"/>
            <a:ext cx="4455324" cy="4020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0BCA3D-14BF-48C4-A147-19B09FBD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7095"/>
            <a:ext cx="8229600" cy="900442"/>
          </a:xfrm>
        </p:spPr>
        <p:txBody>
          <a:bodyPr/>
          <a:lstStyle/>
          <a:p>
            <a:r>
              <a:rPr lang="zh-CN" altLang="en-US" dirty="0"/>
              <a:t>进程内存布局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F34C01-829C-4BC7-B83B-5135AD2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01652B8-8E8B-478D-AF0F-4894DA510AB0}"/>
              </a:ext>
            </a:extLst>
          </p:cNvPr>
          <p:cNvGraphicFramePr>
            <a:graphicFrameLocks noGrp="1"/>
          </p:cNvGraphicFramePr>
          <p:nvPr/>
        </p:nvGraphicFramePr>
        <p:xfrm>
          <a:off x="919513" y="1857095"/>
          <a:ext cx="39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500">
                  <a:extLst>
                    <a:ext uri="{9D8B030D-6E8A-4147-A177-3AD203B41FA5}">
                      <a16:colId xmlns:a16="http://schemas.microsoft.com/office/drawing/2014/main" val="475078192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66794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97466072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48837043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254623970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661446693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17189186"/>
                    </a:ext>
                  </a:extLst>
                </a:gridCol>
                <a:gridCol w="499500">
                  <a:extLst>
                    <a:ext uri="{9D8B030D-6E8A-4147-A177-3AD203B41FA5}">
                      <a16:colId xmlns:a16="http://schemas.microsoft.com/office/drawing/2014/main" val="3522541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139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43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X19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X21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X22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X23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91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X24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X25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X26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X27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X28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X29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X30</a:t>
                      </a:r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116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84DA769-5781-496B-B35B-5E850925F5B1}"/>
              </a:ext>
            </a:extLst>
          </p:cNvPr>
          <p:cNvSpPr/>
          <p:nvPr/>
        </p:nvSpPr>
        <p:spPr>
          <a:xfrm>
            <a:off x="2315084" y="3487688"/>
            <a:ext cx="2596487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F08606-585A-4C85-929D-8C9438FB00DA}"/>
              </a:ext>
            </a:extLst>
          </p:cNvPr>
          <p:cNvCxnSpPr/>
          <p:nvPr/>
        </p:nvCxnSpPr>
        <p:spPr>
          <a:xfrm>
            <a:off x="2584218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15F202-DAB6-4D10-8472-2A074E7E09D2}"/>
              </a:ext>
            </a:extLst>
          </p:cNvPr>
          <p:cNvCxnSpPr/>
          <p:nvPr/>
        </p:nvCxnSpPr>
        <p:spPr>
          <a:xfrm>
            <a:off x="2851675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4944A36-DA60-4767-990F-7622E76C8F7D}"/>
              </a:ext>
            </a:extLst>
          </p:cNvPr>
          <p:cNvCxnSpPr/>
          <p:nvPr/>
        </p:nvCxnSpPr>
        <p:spPr>
          <a:xfrm>
            <a:off x="3119132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8293D2E-4C48-4FD2-8490-767D9F2E1AE3}"/>
              </a:ext>
            </a:extLst>
          </p:cNvPr>
          <p:cNvCxnSpPr/>
          <p:nvPr/>
        </p:nvCxnSpPr>
        <p:spPr>
          <a:xfrm>
            <a:off x="3386589" y="3487688"/>
            <a:ext cx="0" cy="4127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CB6332-1CF9-4A5E-B29B-2A2F20243F24}"/>
              </a:ext>
            </a:extLst>
          </p:cNvPr>
          <p:cNvSpPr txBox="1"/>
          <p:nvPr/>
        </p:nvSpPr>
        <p:spPr>
          <a:xfrm>
            <a:off x="2367744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124206-D16E-435D-A9DC-D7432845BA86}"/>
              </a:ext>
            </a:extLst>
          </p:cNvPr>
          <p:cNvSpPr txBox="1"/>
          <p:nvPr/>
        </p:nvSpPr>
        <p:spPr>
          <a:xfrm>
            <a:off x="2635201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Z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5C91C-1A26-4C26-8398-2028E9754AFA}"/>
              </a:ext>
            </a:extLst>
          </p:cNvPr>
          <p:cNvSpPr txBox="1"/>
          <p:nvPr/>
        </p:nvSpPr>
        <p:spPr>
          <a:xfrm>
            <a:off x="2902658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F9153-CA1A-4680-B963-98997BB46860}"/>
              </a:ext>
            </a:extLst>
          </p:cNvPr>
          <p:cNvSpPr txBox="1"/>
          <p:nvPr/>
        </p:nvSpPr>
        <p:spPr>
          <a:xfrm>
            <a:off x="3170115" y="35093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D7F91C-25DA-49E2-ADAC-D3AC794D562E}"/>
              </a:ext>
            </a:extLst>
          </p:cNvPr>
          <p:cNvSpPr txBox="1"/>
          <p:nvPr/>
        </p:nvSpPr>
        <p:spPr>
          <a:xfrm>
            <a:off x="4849463" y="3248248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99CDD-E342-4F2E-8F94-3610CCD80DBB}"/>
              </a:ext>
            </a:extLst>
          </p:cNvPr>
          <p:cNvSpPr txBox="1"/>
          <p:nvPr/>
        </p:nvSpPr>
        <p:spPr>
          <a:xfrm>
            <a:off x="2200028" y="3245766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31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03BFF8-C313-469C-B89E-4F6CB6415B4C}"/>
              </a:ext>
            </a:extLst>
          </p:cNvPr>
          <p:cNvSpPr txBox="1"/>
          <p:nvPr/>
        </p:nvSpPr>
        <p:spPr>
          <a:xfrm>
            <a:off x="2467486" y="3240717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30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520B-BC50-4DF7-9657-FBC02F1056E1}"/>
              </a:ext>
            </a:extLst>
          </p:cNvPr>
          <p:cNvSpPr txBox="1"/>
          <p:nvPr/>
        </p:nvSpPr>
        <p:spPr>
          <a:xfrm>
            <a:off x="2733929" y="3241031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29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601F74-EA06-4EAD-992A-ECA27D3F3370}"/>
              </a:ext>
            </a:extLst>
          </p:cNvPr>
          <p:cNvSpPr txBox="1"/>
          <p:nvPr/>
        </p:nvSpPr>
        <p:spPr>
          <a:xfrm>
            <a:off x="3013499" y="3242038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28</a:t>
            </a:r>
            <a:endParaRPr lang="zh-CN" altLang="en-US" sz="1200" dirty="0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A396D3EB-93CD-4BDB-BD80-580D80FDADE6}"/>
              </a:ext>
            </a:extLst>
          </p:cNvPr>
          <p:cNvSpPr/>
          <p:nvPr/>
        </p:nvSpPr>
        <p:spPr>
          <a:xfrm rot="5400000">
            <a:off x="2780519" y="3445749"/>
            <a:ext cx="151391" cy="1060739"/>
          </a:xfrm>
          <a:prstGeom prst="rightBrace">
            <a:avLst>
              <a:gd name="adj1" fmla="val 563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291F3-7BC3-4A4E-A99C-D2695F35C61E}"/>
              </a:ext>
            </a:extLst>
          </p:cNvPr>
          <p:cNvSpPr txBox="1"/>
          <p:nvPr/>
        </p:nvSpPr>
        <p:spPr>
          <a:xfrm>
            <a:off x="867368" y="1449440"/>
            <a:ext cx="1606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50B264-ACE5-450F-AEA8-ED782D81C9DF}"/>
              </a:ext>
            </a:extLst>
          </p:cNvPr>
          <p:cNvSpPr txBox="1"/>
          <p:nvPr/>
        </p:nvSpPr>
        <p:spPr>
          <a:xfrm>
            <a:off x="2549394" y="4094153"/>
            <a:ext cx="75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B61C8D-73CA-4FEA-B850-26853B5ED55E}"/>
              </a:ext>
            </a:extLst>
          </p:cNvPr>
          <p:cNvSpPr txBox="1"/>
          <p:nvPr/>
        </p:nvSpPr>
        <p:spPr>
          <a:xfrm>
            <a:off x="2229260" y="4562995"/>
            <a:ext cx="2462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程序状态寄存器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PSTATE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942D44-C493-47D8-AB85-9F7593082D8B}"/>
              </a:ext>
            </a:extLst>
          </p:cNvPr>
          <p:cNvSpPr/>
          <p:nvPr/>
        </p:nvSpPr>
        <p:spPr>
          <a:xfrm>
            <a:off x="919513" y="3490246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</a:t>
            </a:r>
            <a:endParaRPr lang="zh-CN" altLang="en-US" dirty="0"/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FD59ECD3-7463-4012-86C4-5E4759583C60}"/>
              </a:ext>
            </a:extLst>
          </p:cNvPr>
          <p:cNvSpPr/>
          <p:nvPr/>
        </p:nvSpPr>
        <p:spPr>
          <a:xfrm rot="5400000">
            <a:off x="4063125" y="3220152"/>
            <a:ext cx="155119" cy="1508206"/>
          </a:xfrm>
          <a:prstGeom prst="rightBrace">
            <a:avLst>
              <a:gd name="adj1" fmla="val 72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419C589-3286-4B74-8E39-A9DE688F53FC}"/>
              </a:ext>
            </a:extLst>
          </p:cNvPr>
          <p:cNvSpPr txBox="1"/>
          <p:nvPr/>
        </p:nvSpPr>
        <p:spPr>
          <a:xfrm>
            <a:off x="3643247" y="4076683"/>
            <a:ext cx="116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掩码、特权级、</a:t>
            </a:r>
            <a:b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执行状态等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7483C60-678A-46FD-AABA-C32029151EFE}"/>
              </a:ext>
            </a:extLst>
          </p:cNvPr>
          <p:cNvSpPr txBox="1"/>
          <p:nvPr/>
        </p:nvSpPr>
        <p:spPr>
          <a:xfrm>
            <a:off x="3995936" y="3465352"/>
            <a:ext cx="92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6C823E-67A5-4FD4-9710-9155BF1C04F3}"/>
              </a:ext>
            </a:extLst>
          </p:cNvPr>
          <p:cNvSpPr txBox="1"/>
          <p:nvPr/>
        </p:nvSpPr>
        <p:spPr>
          <a:xfrm>
            <a:off x="3274852" y="3243072"/>
            <a:ext cx="53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27</a:t>
            </a:r>
            <a:endParaRPr lang="zh-CN" altLang="en-US" sz="12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1F8CC-449F-4D07-9222-CCA96D8F5EA7}"/>
              </a:ext>
            </a:extLst>
          </p:cNvPr>
          <p:cNvSpPr txBox="1"/>
          <p:nvPr/>
        </p:nvSpPr>
        <p:spPr>
          <a:xfrm>
            <a:off x="1670553" y="323870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952B05-5994-44F1-943F-D9784C9676EA}"/>
              </a:ext>
            </a:extLst>
          </p:cNvPr>
          <p:cNvSpPr txBox="1"/>
          <p:nvPr/>
        </p:nvSpPr>
        <p:spPr>
          <a:xfrm>
            <a:off x="842610" y="3239089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1C3860-0F59-4376-9C06-2C8008610877}"/>
              </a:ext>
            </a:extLst>
          </p:cNvPr>
          <p:cNvSpPr txBox="1"/>
          <p:nvPr/>
        </p:nvSpPr>
        <p:spPr>
          <a:xfrm>
            <a:off x="755576" y="3855898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 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8F579B-92FA-46FC-89E3-F4F3BEB9243D}"/>
              </a:ext>
            </a:extLst>
          </p:cNvPr>
          <p:cNvSpPr/>
          <p:nvPr/>
        </p:nvSpPr>
        <p:spPr>
          <a:xfrm>
            <a:off x="6320108" y="1107537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1791F5C-5103-426D-8864-EED04D98A2A5}"/>
              </a:ext>
            </a:extLst>
          </p:cNvPr>
          <p:cNvSpPr txBox="1"/>
          <p:nvPr/>
        </p:nvSpPr>
        <p:spPr>
          <a:xfrm>
            <a:off x="6752001" y="684381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1094A8C-D944-41C5-BBA5-E5C12FB6E160}"/>
              </a:ext>
            </a:extLst>
          </p:cNvPr>
          <p:cNvSpPr txBox="1"/>
          <p:nvPr/>
        </p:nvSpPr>
        <p:spPr>
          <a:xfrm>
            <a:off x="4131335" y="1202690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1E46298-7A8B-44FA-BE6F-29121469B57E}"/>
              </a:ext>
            </a:extLst>
          </p:cNvPr>
          <p:cNvCxnSpPr/>
          <p:nvPr/>
        </p:nvCxnSpPr>
        <p:spPr>
          <a:xfrm>
            <a:off x="5138892" y="1596306"/>
            <a:ext cx="1181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5FC98776-61FC-470B-A463-61EA76E41C70}"/>
              </a:ext>
            </a:extLst>
          </p:cNvPr>
          <p:cNvSpPr txBox="1"/>
          <p:nvPr/>
        </p:nvSpPr>
        <p:spPr>
          <a:xfrm>
            <a:off x="5333063" y="119619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2C2CA9E-F59B-4D97-BFB7-573BE7ED9FCA}"/>
              </a:ext>
            </a:extLst>
          </p:cNvPr>
          <p:cNvCxnSpPr/>
          <p:nvPr/>
        </p:nvCxnSpPr>
        <p:spPr>
          <a:xfrm>
            <a:off x="5138892" y="3022879"/>
            <a:ext cx="1181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299AB1F-7625-4658-BAE8-FC9A7A6932B6}"/>
              </a:ext>
            </a:extLst>
          </p:cNvPr>
          <p:cNvSpPr txBox="1"/>
          <p:nvPr/>
        </p:nvSpPr>
        <p:spPr>
          <a:xfrm>
            <a:off x="5374837" y="2624289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961E420-FA17-43FC-8851-05460DD83CF3}"/>
              </a:ext>
            </a:extLst>
          </p:cNvPr>
          <p:cNvCxnSpPr>
            <a:cxnSpLocks/>
          </p:cNvCxnSpPr>
          <p:nvPr/>
        </p:nvCxnSpPr>
        <p:spPr>
          <a:xfrm flipH="1">
            <a:off x="5124679" y="4677376"/>
            <a:ext cx="119542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21C0FCF-F4BE-4008-A4BE-889434A7BC42}"/>
              </a:ext>
            </a:extLst>
          </p:cNvPr>
          <p:cNvSpPr txBox="1"/>
          <p:nvPr/>
        </p:nvSpPr>
        <p:spPr>
          <a:xfrm>
            <a:off x="5410151" y="4286376"/>
            <a:ext cx="1606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139A8C2-E49D-87CF-78F3-9FAB20A78173}"/>
              </a:ext>
            </a:extLst>
          </p:cNvPr>
          <p:cNvSpPr/>
          <p:nvPr/>
        </p:nvSpPr>
        <p:spPr>
          <a:xfrm>
            <a:off x="1993145" y="3487957"/>
            <a:ext cx="333472" cy="41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080D042-F41D-AFA7-9ED6-02855DA63476}"/>
              </a:ext>
            </a:extLst>
          </p:cNvPr>
          <p:cNvSpPr txBox="1"/>
          <p:nvPr/>
        </p:nvSpPr>
        <p:spPr>
          <a:xfrm>
            <a:off x="1991572" y="3477126"/>
            <a:ext cx="4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…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7E4E71-5016-D1B1-C272-BA4496BDFEBB}"/>
              </a:ext>
            </a:extLst>
          </p:cNvPr>
          <p:cNvSpPr/>
          <p:nvPr/>
        </p:nvSpPr>
        <p:spPr>
          <a:xfrm>
            <a:off x="6455297" y="1777380"/>
            <a:ext cx="1440160" cy="4371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16AF94-4028-6002-20E2-8E17D7CABCC6}"/>
              </a:ext>
            </a:extLst>
          </p:cNvPr>
          <p:cNvSpPr/>
          <p:nvPr/>
        </p:nvSpPr>
        <p:spPr>
          <a:xfrm>
            <a:off x="6455297" y="3237801"/>
            <a:ext cx="1440160" cy="5434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B0FF8B-BA14-9E16-31FD-BD5E1CB118D9}"/>
              </a:ext>
            </a:extLst>
          </p:cNvPr>
          <p:cNvSpPr/>
          <p:nvPr/>
        </p:nvSpPr>
        <p:spPr>
          <a:xfrm>
            <a:off x="904520" y="4384468"/>
            <a:ext cx="855661" cy="3828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C3433A-AAE8-6D53-7FF2-218A6C23B1DE}"/>
              </a:ext>
            </a:extLst>
          </p:cNvPr>
          <p:cNvSpPr txBox="1"/>
          <p:nvPr/>
        </p:nvSpPr>
        <p:spPr>
          <a:xfrm>
            <a:off x="1655560" y="4132931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5E0EC-D0D3-70C2-3E18-AFC673F8F84D}"/>
              </a:ext>
            </a:extLst>
          </p:cNvPr>
          <p:cNvSpPr txBox="1"/>
          <p:nvPr/>
        </p:nvSpPr>
        <p:spPr>
          <a:xfrm>
            <a:off x="827617" y="4133311"/>
            <a:ext cx="56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63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E4DA2D-9582-B7E2-6101-0EAD374DB0A5}"/>
              </a:ext>
            </a:extLst>
          </p:cNvPr>
          <p:cNvSpPr txBox="1"/>
          <p:nvPr/>
        </p:nvSpPr>
        <p:spPr>
          <a:xfrm>
            <a:off x="740583" y="4750120"/>
            <a:ext cx="124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栈顶地址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B9FA5D2-E277-E27D-B26C-12BF8AEF60C1}"/>
              </a:ext>
            </a:extLst>
          </p:cNvPr>
          <p:cNvSpPr/>
          <p:nvPr/>
        </p:nvSpPr>
        <p:spPr>
          <a:xfrm>
            <a:off x="6445914" y="3965838"/>
            <a:ext cx="1440160" cy="36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数据段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762ABC-4A93-1025-0B97-D99E1D651174}"/>
              </a:ext>
            </a:extLst>
          </p:cNvPr>
          <p:cNvSpPr/>
          <p:nvPr/>
        </p:nvSpPr>
        <p:spPr>
          <a:xfrm>
            <a:off x="6445914" y="4331689"/>
            <a:ext cx="1440160" cy="362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代码段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E51879-FE06-1273-241F-2A804099BA12}"/>
              </a:ext>
            </a:extLst>
          </p:cNvPr>
          <p:cNvSpPr/>
          <p:nvPr/>
        </p:nvSpPr>
        <p:spPr>
          <a:xfrm>
            <a:off x="6455297" y="2532411"/>
            <a:ext cx="1440160" cy="3542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动态链接库</a:t>
            </a:r>
          </a:p>
        </p:txBody>
      </p:sp>
    </p:spTree>
    <p:extLst>
      <p:ext uri="{BB962C8B-B14F-4D97-AF65-F5344CB8AC3E}">
        <p14:creationId xmlns:p14="http://schemas.microsoft.com/office/powerpoint/2010/main" val="55586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026600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974399-A218-B27C-1D32-5E9F5664F68C}"/>
              </a:ext>
            </a:extLst>
          </p:cNvPr>
          <p:cNvSpPr txBox="1"/>
          <p:nvPr/>
        </p:nvSpPr>
        <p:spPr>
          <a:xfrm>
            <a:off x="405020" y="4060607"/>
            <a:ext cx="6013185" cy="1525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1</a:t>
            </a:r>
            <a:r>
              <a:rPr kumimoji="1" lang="zh-CN" altLang="en-US" sz="1600" dirty="0">
                <a:solidFill>
                  <a:srgbClr val="C00000"/>
                </a:solidFill>
              </a:rPr>
              <a:t>：协商划分，类比校园土地划分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交大</a:t>
            </a:r>
            <a:r>
              <a:rPr kumimoji="1" lang="en-US" altLang="zh-CN" sz="1600" dirty="0"/>
              <a:t>5000</a:t>
            </a:r>
            <a:r>
              <a:rPr kumimoji="1" lang="zh-CN" altLang="en-US" sz="1600" dirty="0"/>
              <a:t>亩土地（</a:t>
            </a:r>
            <a:r>
              <a:rPr kumimoji="1" lang="en-US" altLang="zh-CN" sz="1600" dirty="0"/>
              <a:t>8G</a:t>
            </a:r>
            <a:r>
              <a:rPr kumimoji="1" lang="zh-CN" altLang="en-US" sz="1600" dirty="0"/>
              <a:t>内存）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若干学院（若干应用进程）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根据学院规模占用校园土地（根据应用规模各占一部分内存）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74B716A-4919-4A22-9CC4-425D46F12039}"/>
              </a:ext>
            </a:extLst>
          </p:cNvPr>
          <p:cNvSpPr/>
          <p:nvPr/>
        </p:nvSpPr>
        <p:spPr>
          <a:xfrm>
            <a:off x="6444363" y="1437770"/>
            <a:ext cx="1708276" cy="4064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BCF4A4-8E98-7288-8D5C-786FB9BD67C5}"/>
              </a:ext>
            </a:extLst>
          </p:cNvPr>
          <p:cNvSpPr txBox="1"/>
          <p:nvPr/>
        </p:nvSpPr>
        <p:spPr>
          <a:xfrm>
            <a:off x="6876256" y="1014614"/>
            <a:ext cx="77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9E8E9F1-04CE-72FF-D52D-68184AEA8F7F}"/>
              </a:ext>
            </a:extLst>
          </p:cNvPr>
          <p:cNvSpPr/>
          <p:nvPr/>
        </p:nvSpPr>
        <p:spPr>
          <a:xfrm>
            <a:off x="6579552" y="3479369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E50E60B-FD9C-06E3-5C2B-404719C399AA}"/>
              </a:ext>
            </a:extLst>
          </p:cNvPr>
          <p:cNvSpPr/>
          <p:nvPr/>
        </p:nvSpPr>
        <p:spPr>
          <a:xfrm>
            <a:off x="6583066" y="4187344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EDC6AE-3D34-ACC4-6BD7-11E7DA7C8F0B}"/>
              </a:ext>
            </a:extLst>
          </p:cNvPr>
          <p:cNvSpPr/>
          <p:nvPr/>
        </p:nvSpPr>
        <p:spPr>
          <a:xfrm>
            <a:off x="6583066" y="4889542"/>
            <a:ext cx="1440160" cy="531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</a:t>
            </a:r>
            <a:endParaRPr kumimoji="1" lang="en-US" altLang="zh-CN" sz="1400" dirty="0"/>
          </a:p>
          <a:p>
            <a:pPr algn="ctr"/>
            <a:r>
              <a:rPr kumimoji="1" lang="zh-CN" altLang="en-US" sz="1200" dirty="0"/>
              <a:t>代码和数据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1356FF-E472-A352-B042-692C920C7A95}"/>
              </a:ext>
            </a:extLst>
          </p:cNvPr>
          <p:cNvSpPr/>
          <p:nvPr/>
        </p:nvSpPr>
        <p:spPr>
          <a:xfrm>
            <a:off x="6579552" y="1617099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3EDF47-5607-A838-44C0-051D424C9489}"/>
              </a:ext>
            </a:extLst>
          </p:cNvPr>
          <p:cNvSpPr/>
          <p:nvPr/>
        </p:nvSpPr>
        <p:spPr>
          <a:xfrm>
            <a:off x="6578421" y="2108193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程序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栈</a:t>
            </a:r>
            <a:endParaRPr kumimoji="1" lang="en-US" altLang="zh-CN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35029AE-9DA4-C24C-E73C-A4869A03D64A}"/>
              </a:ext>
            </a:extLst>
          </p:cNvPr>
          <p:cNvSpPr/>
          <p:nvPr/>
        </p:nvSpPr>
        <p:spPr>
          <a:xfrm>
            <a:off x="6578421" y="2599287"/>
            <a:ext cx="1440160" cy="398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操作系统栈</a:t>
            </a:r>
            <a:endParaRPr kumimoji="1" lang="en-US" altLang="zh-CN" sz="1400" dirty="0"/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id="{8D7BDAEE-9E0B-BC87-0BD6-CD609963A0DB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5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3BB2D-3155-5979-4831-B0F82AA0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协商划分方案的问题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C4DDC1-276A-9B7A-0A27-F93263BD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ADCAB475-E067-577A-C892-57027894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447123" y="1331438"/>
            <a:ext cx="6616700" cy="240702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3534975-6D9A-2851-DFC4-85A1E05C58D5}"/>
              </a:ext>
            </a:extLst>
          </p:cNvPr>
          <p:cNvSpPr/>
          <p:nvPr/>
        </p:nvSpPr>
        <p:spPr>
          <a:xfrm>
            <a:off x="457200" y="2353444"/>
            <a:ext cx="3816424" cy="21453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45E80AE-436A-527E-5958-7F013545B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47266"/>
            <a:ext cx="3352618" cy="2164944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B29A27-A5EB-58BB-E659-2CD72B8D1335}"/>
              </a:ext>
            </a:extLst>
          </p:cNvPr>
          <p:cNvSpPr txBox="1"/>
          <p:nvPr/>
        </p:nvSpPr>
        <p:spPr>
          <a:xfrm>
            <a:off x="405020" y="4060607"/>
            <a:ext cx="5250155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存在问题：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/>
              <a:t>内存大小无法满足所有应用进程的内存需求总量</a:t>
            </a:r>
            <a:endParaRPr kumimoji="1" lang="en-US" altLang="zh-CN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/>
              <a:t>不同应用进程之间缺乏隔离（安全性低、容错性差）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</a:rPr>
              <a:t>3.</a:t>
            </a:r>
            <a:r>
              <a:rPr kumimoji="1" lang="zh-CN" altLang="en-US" sz="1600" dirty="0">
                <a:solidFill>
                  <a:srgbClr val="C00000"/>
                </a:solidFill>
              </a:rPr>
              <a:t>   程序编写编译的难度</a:t>
            </a:r>
            <a:endParaRPr kumimoji="1" lang="en-US" altLang="zh-C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3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12965E-02DC-4835-9143-1BAF864D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313102"/>
            <a:ext cx="3043264" cy="4153644"/>
          </a:xfrm>
          <a:prstGeom prst="rect">
            <a:avLst/>
          </a:prstGeom>
        </p:spPr>
      </p:pic>
      <p:sp>
        <p:nvSpPr>
          <p:cNvPr id="76802" name="Rectangle 2">
            <a:extLst>
              <a:ext uri="{FF2B5EF4-FFF2-40B4-BE49-F238E27FC236}">
                <a16:creationId xmlns:a16="http://schemas.microsoft.com/office/drawing/2014/main" id="{7605D6CE-1BB4-4AAF-B566-1EC290D11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思考：程序中的地址是哪里来的？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6812" name="Rectangle 1">
            <a:extLst>
              <a:ext uri="{FF2B5EF4-FFF2-40B4-BE49-F238E27FC236}">
                <a16:creationId xmlns:a16="http://schemas.microsoft.com/office/drawing/2014/main" id="{BE694E99-B21B-4E35-B1A8-93C1BEF42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11" y="3184779"/>
            <a:ext cx="4293303" cy="193899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000000000040046c &lt;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multstore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40046c:  a9be7bfd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x29, x30,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#-32]!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400470:  910003fd   mov  x29,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400474:  f9000bf3   str  x19,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400478:  aa0203f3   mov  x19, x2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40047c:  94000012   bl   7ec &lt;mult2&gt;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400480:  f9000260   str  x0, [x19]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400484:  f9400bf3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x19,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#16]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400488:  a8c27bfd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ldp</a:t>
            </a: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x29, x30, [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#32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40048c:  d65f03c0   ret</a:t>
            </a:r>
          </a:p>
        </p:txBody>
      </p:sp>
      <p:graphicFrame>
        <p:nvGraphicFramePr>
          <p:cNvPr id="8" name="Group 3">
            <a:extLst>
              <a:ext uri="{FF2B5EF4-FFF2-40B4-BE49-F238E27FC236}">
                <a16:creationId xmlns:a16="http://schemas.microsoft.com/office/drawing/2014/main" id="{0C8989F7-0B92-4D40-AB04-2305695B3A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333499"/>
          <a:ext cx="4293303" cy="1656059"/>
        </p:xfrm>
        <a:graphic>
          <a:graphicData uri="http://schemas.openxmlformats.org/drawingml/2006/table">
            <a:tbl>
              <a:tblPr/>
              <a:tblGrid>
                <a:gridCol w="429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60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//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main.c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中的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FC0"/>
                          </a:solidFill>
                          <a:effectLst/>
                          <a:latin typeface="+mj-ea"/>
                          <a:ea typeface="+mj-ea"/>
                          <a:cs typeface="Consolas" panose="020B0609020204030204" pitchFamily="49" charset="0"/>
                        </a:rPr>
                        <a:t>代码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6FC0"/>
                        </a:solidFill>
                        <a:effectLst/>
                        <a:latin typeface="+mj-ea"/>
                        <a:ea typeface="+mj-ea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void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(long, long, long*);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int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main() 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long d;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multstore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(2, 3, &amp;d);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“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2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*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3 --&gt; %d\n”, d);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   return 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itchFamily="2" charset="-122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6200" marR="76200" marT="38103" marB="38103" horzOverflow="overflow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D22982E-5151-5E45-A046-1BDC26BE680B}"/>
              </a:ext>
            </a:extLst>
          </p:cNvPr>
          <p:cNvSpPr/>
          <p:nvPr/>
        </p:nvSpPr>
        <p:spPr>
          <a:xfrm>
            <a:off x="323528" y="3073524"/>
            <a:ext cx="1008112" cy="2160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44CB9C-4AE8-BA41-A775-3015F3D462C5}"/>
              </a:ext>
            </a:extLst>
          </p:cNvPr>
          <p:cNvSpPr txBox="1"/>
          <p:nvPr/>
        </p:nvSpPr>
        <p:spPr>
          <a:xfrm>
            <a:off x="440688" y="5256306"/>
            <a:ext cx="3915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这些地址，在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代码中并没有，是从哪里来的？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9FB42F-4E43-4F42-881B-7A1F77AF513E}"/>
              </a:ext>
            </a:extLst>
          </p:cNvPr>
          <p:cNvSpPr txBox="1"/>
          <p:nvPr/>
        </p:nvSpPr>
        <p:spPr>
          <a:xfrm>
            <a:off x="4283968" y="5250174"/>
            <a:ext cx="1152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编译器生成</a:t>
            </a:r>
            <a:endParaRPr lang="zh-CN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再次思考：多个进程如何使用内存资源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8082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再次思考：多个进程如何使用内存资源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28255D-BBAE-9E17-5F9F-9B7D94529C0B}"/>
              </a:ext>
            </a:extLst>
          </p:cNvPr>
          <p:cNvSpPr txBox="1"/>
          <p:nvPr/>
        </p:nvSpPr>
        <p:spPr>
          <a:xfrm>
            <a:off x="405020" y="4060607"/>
            <a:ext cx="872226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：分时复用，参考对于</a:t>
            </a:r>
            <a:r>
              <a:rPr kumimoji="1" lang="en-US" altLang="zh-CN" sz="1600" dirty="0">
                <a:solidFill>
                  <a:srgbClr val="C00000"/>
                </a:solidFill>
              </a:rPr>
              <a:t>CPU</a:t>
            </a:r>
            <a:r>
              <a:rPr kumimoji="1" lang="zh-CN" altLang="en-US" sz="1600" dirty="0">
                <a:solidFill>
                  <a:srgbClr val="C00000"/>
                </a:solidFill>
              </a:rPr>
              <a:t>资源的使用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核心访问固定地址范围的内存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任意时刻，一个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核心仅有一个应用进程执行，它能够使用该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核心对应的全部内存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进程切换时，将全部内存保存到磁盘上，并且从磁盘上恢复下一个执行进程的内存</a:t>
            </a:r>
            <a:endParaRPr kumimoji="1" lang="en-US" altLang="zh-CN" sz="16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503A58D-B3E1-784E-15B5-939893CCE72A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661E8E2-FCA0-CBDD-47E1-79573C7A6066}"/>
              </a:ext>
            </a:extLst>
          </p:cNvPr>
          <p:cNvSpPr/>
          <p:nvPr/>
        </p:nvSpPr>
        <p:spPr>
          <a:xfrm>
            <a:off x="604816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A38917B-A0A3-8BED-3B1B-4CF007773B85}"/>
              </a:ext>
            </a:extLst>
          </p:cNvPr>
          <p:cNvSpPr/>
          <p:nvPr/>
        </p:nvSpPr>
        <p:spPr>
          <a:xfrm>
            <a:off x="676824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07ED092-B8BB-D200-3875-A6FDA2050068}"/>
              </a:ext>
            </a:extLst>
          </p:cNvPr>
          <p:cNvSpPr/>
          <p:nvPr/>
        </p:nvSpPr>
        <p:spPr>
          <a:xfrm>
            <a:off x="748832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4E0877D-75F6-6513-1B7F-21D9862434E7}"/>
              </a:ext>
            </a:extLst>
          </p:cNvPr>
          <p:cNvSpPr/>
          <p:nvPr/>
        </p:nvSpPr>
        <p:spPr>
          <a:xfrm>
            <a:off x="820840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E827126-ADB8-10E8-AF2F-B480E4E4C578}"/>
              </a:ext>
            </a:extLst>
          </p:cNvPr>
          <p:cNvSpPr/>
          <p:nvPr/>
        </p:nvSpPr>
        <p:spPr>
          <a:xfrm>
            <a:off x="604816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8E82F4-F6D0-136E-DA6F-A9033F19FA54}"/>
              </a:ext>
            </a:extLst>
          </p:cNvPr>
          <p:cNvSpPr txBox="1"/>
          <p:nvPr/>
        </p:nvSpPr>
        <p:spPr>
          <a:xfrm>
            <a:off x="5904734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EA416C-E286-F7C7-6E01-50DED6A7A131}"/>
              </a:ext>
            </a:extLst>
          </p:cNvPr>
          <p:cNvSpPr txBox="1"/>
          <p:nvPr/>
        </p:nvSpPr>
        <p:spPr>
          <a:xfrm>
            <a:off x="662189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64FF61-989D-EEFA-DD52-14FFCCD4F517}"/>
              </a:ext>
            </a:extLst>
          </p:cNvPr>
          <p:cNvSpPr txBox="1"/>
          <p:nvPr/>
        </p:nvSpPr>
        <p:spPr>
          <a:xfrm>
            <a:off x="734197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B2A999-E5F3-D22D-B8C1-B416FEA44A6F}"/>
              </a:ext>
            </a:extLst>
          </p:cNvPr>
          <p:cNvSpPr txBox="1"/>
          <p:nvPr/>
        </p:nvSpPr>
        <p:spPr>
          <a:xfrm>
            <a:off x="806205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053CC78-C1AE-2A4A-DF5D-3A0996E6E42C}"/>
              </a:ext>
            </a:extLst>
          </p:cNvPr>
          <p:cNvSpPr/>
          <p:nvPr/>
        </p:nvSpPr>
        <p:spPr>
          <a:xfrm>
            <a:off x="604816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DF33FC2-7AB6-BE36-CE5B-DC8324AFF36D}"/>
              </a:ext>
            </a:extLst>
          </p:cNvPr>
          <p:cNvSpPr/>
          <p:nvPr/>
        </p:nvSpPr>
        <p:spPr>
          <a:xfrm>
            <a:off x="676824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9273CD68-9982-4D64-6C67-FC4BB2A1B8DE}"/>
              </a:ext>
            </a:extLst>
          </p:cNvPr>
          <p:cNvSpPr/>
          <p:nvPr/>
        </p:nvSpPr>
        <p:spPr>
          <a:xfrm>
            <a:off x="676824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E506545-F2B8-36D5-0A14-0439A55CE80E}"/>
              </a:ext>
            </a:extLst>
          </p:cNvPr>
          <p:cNvSpPr/>
          <p:nvPr/>
        </p:nvSpPr>
        <p:spPr>
          <a:xfrm>
            <a:off x="6768243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49BB6E-7D9C-AD5F-9335-A1C68935002A}"/>
              </a:ext>
            </a:extLst>
          </p:cNvPr>
          <p:cNvSpPr txBox="1"/>
          <p:nvPr/>
        </p:nvSpPr>
        <p:spPr>
          <a:xfrm>
            <a:off x="6007610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E9D874-22C1-CC96-EDDD-1280F97FB885}"/>
              </a:ext>
            </a:extLst>
          </p:cNvPr>
          <p:cNvSpPr txBox="1"/>
          <p:nvPr/>
        </p:nvSpPr>
        <p:spPr>
          <a:xfrm>
            <a:off x="6007610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DFABD-3D8C-EA32-5D24-4A8CA1ECF5F8}"/>
              </a:ext>
            </a:extLst>
          </p:cNvPr>
          <p:cNvSpPr txBox="1"/>
          <p:nvPr/>
        </p:nvSpPr>
        <p:spPr>
          <a:xfrm>
            <a:off x="6727689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42E7CD-08EB-69AF-AA19-2CDA6CCBD512}"/>
              </a:ext>
            </a:extLst>
          </p:cNvPr>
          <p:cNvSpPr txBox="1"/>
          <p:nvPr/>
        </p:nvSpPr>
        <p:spPr>
          <a:xfrm>
            <a:off x="6727689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6DB739-B28B-9A2C-029A-FB7950665779}"/>
              </a:ext>
            </a:extLst>
          </p:cNvPr>
          <p:cNvSpPr txBox="1"/>
          <p:nvPr/>
        </p:nvSpPr>
        <p:spPr>
          <a:xfrm>
            <a:off x="6727689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0DF5774-BE4E-5BE7-5ED6-68B3B1972C93}"/>
              </a:ext>
            </a:extLst>
          </p:cNvPr>
          <p:cNvSpPr/>
          <p:nvPr/>
        </p:nvSpPr>
        <p:spPr>
          <a:xfrm>
            <a:off x="7488321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301BC75-B7F8-D9A4-4EEC-0EFDF5870924}"/>
              </a:ext>
            </a:extLst>
          </p:cNvPr>
          <p:cNvSpPr/>
          <p:nvPr/>
        </p:nvSpPr>
        <p:spPr>
          <a:xfrm>
            <a:off x="7488321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D7E950-D20E-4ABF-EDF1-4196F8361E4D}"/>
              </a:ext>
            </a:extLst>
          </p:cNvPr>
          <p:cNvSpPr txBox="1"/>
          <p:nvPr/>
        </p:nvSpPr>
        <p:spPr>
          <a:xfrm>
            <a:off x="7447768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BB059C-5E12-2130-6990-BDAD6A6498CC}"/>
              </a:ext>
            </a:extLst>
          </p:cNvPr>
          <p:cNvSpPr txBox="1"/>
          <p:nvPr/>
        </p:nvSpPr>
        <p:spPr>
          <a:xfrm>
            <a:off x="7447768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5CF6977F-952A-68EB-A8FB-9413C89B4549}"/>
              </a:ext>
            </a:extLst>
          </p:cNvPr>
          <p:cNvSpPr/>
          <p:nvPr/>
        </p:nvSpPr>
        <p:spPr>
          <a:xfrm>
            <a:off x="8213959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F0BB2B0-B54B-FF02-B054-D7C8EF9142A4}"/>
              </a:ext>
            </a:extLst>
          </p:cNvPr>
          <p:cNvSpPr/>
          <p:nvPr/>
        </p:nvSpPr>
        <p:spPr>
          <a:xfrm>
            <a:off x="8213959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A44C954-0ABA-5962-595C-FA687AC7086F}"/>
              </a:ext>
            </a:extLst>
          </p:cNvPr>
          <p:cNvSpPr txBox="1"/>
          <p:nvPr/>
        </p:nvSpPr>
        <p:spPr>
          <a:xfrm>
            <a:off x="8173406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256A7B-7C12-8C0D-6CC1-0E85DC4A157D}"/>
              </a:ext>
            </a:extLst>
          </p:cNvPr>
          <p:cNvSpPr txBox="1"/>
          <p:nvPr/>
        </p:nvSpPr>
        <p:spPr>
          <a:xfrm>
            <a:off x="8173406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6A3A68D-147C-1169-FFF4-2B47B64CEC99}"/>
              </a:ext>
            </a:extLst>
          </p:cNvPr>
          <p:cNvSpPr/>
          <p:nvPr/>
        </p:nvSpPr>
        <p:spPr>
          <a:xfrm>
            <a:off x="5963377" y="3482021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E0061E7-B993-94EA-6230-621FA097299F}"/>
              </a:ext>
            </a:extLst>
          </p:cNvPr>
          <p:cNvSpPr txBox="1"/>
          <p:nvPr/>
        </p:nvSpPr>
        <p:spPr>
          <a:xfrm>
            <a:off x="6006082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5E5C5C9-5354-610F-A3AC-4670FB488386}"/>
              </a:ext>
            </a:extLst>
          </p:cNvPr>
          <p:cNvSpPr/>
          <p:nvPr/>
        </p:nvSpPr>
        <p:spPr>
          <a:xfrm>
            <a:off x="672768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212CCAC-119B-E1F1-6EF1-6BA4A4603AF8}"/>
              </a:ext>
            </a:extLst>
          </p:cNvPr>
          <p:cNvSpPr txBox="1"/>
          <p:nvPr/>
        </p:nvSpPr>
        <p:spPr>
          <a:xfrm>
            <a:off x="677039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1E856439-4FBC-1BBB-7E10-CC5C92F89DE4}"/>
              </a:ext>
            </a:extLst>
          </p:cNvPr>
          <p:cNvSpPr/>
          <p:nvPr/>
        </p:nvSpPr>
        <p:spPr>
          <a:xfrm>
            <a:off x="7443843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D2BFE6E-D93A-5E46-C31B-804FAD9E1655}"/>
              </a:ext>
            </a:extLst>
          </p:cNvPr>
          <p:cNvSpPr txBox="1"/>
          <p:nvPr/>
        </p:nvSpPr>
        <p:spPr>
          <a:xfrm>
            <a:off x="7486548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5EA490DB-E2EE-8012-29FC-FB6B6B7EA83C}"/>
              </a:ext>
            </a:extLst>
          </p:cNvPr>
          <p:cNvSpPr/>
          <p:nvPr/>
        </p:nvSpPr>
        <p:spPr>
          <a:xfrm>
            <a:off x="814677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D06B3FA-382C-0D11-DA84-FEF20311D256}"/>
              </a:ext>
            </a:extLst>
          </p:cNvPr>
          <p:cNvSpPr txBox="1"/>
          <p:nvPr/>
        </p:nvSpPr>
        <p:spPr>
          <a:xfrm>
            <a:off x="818948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8" name="圆柱体 67">
            <a:extLst>
              <a:ext uri="{FF2B5EF4-FFF2-40B4-BE49-F238E27FC236}">
                <a16:creationId xmlns:a16="http://schemas.microsoft.com/office/drawing/2014/main" id="{07AAE2C7-6D6A-C3DC-9216-F8154D846E54}"/>
              </a:ext>
            </a:extLst>
          </p:cNvPr>
          <p:cNvSpPr/>
          <p:nvPr/>
        </p:nvSpPr>
        <p:spPr>
          <a:xfrm>
            <a:off x="6814362" y="4071068"/>
            <a:ext cx="1055218" cy="65128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84CA89-64CB-140F-6117-72276AC56CFA}"/>
              </a:ext>
            </a:extLst>
          </p:cNvPr>
          <p:cNvSpPr txBox="1"/>
          <p:nvPr/>
        </p:nvSpPr>
        <p:spPr>
          <a:xfrm>
            <a:off x="7121398" y="4347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磁盘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2B4A1BF-4249-FEEC-AEA5-8446E38F8E82}"/>
              </a:ext>
            </a:extLst>
          </p:cNvPr>
          <p:cNvCxnSpPr>
            <a:cxnSpLocks/>
            <a:stCxn id="60" idx="2"/>
            <a:endCxn id="68" idx="2"/>
          </p:cNvCxnSpPr>
          <p:nvPr/>
        </p:nvCxnSpPr>
        <p:spPr>
          <a:xfrm rot="16200000" flipH="1">
            <a:off x="6243947" y="3826296"/>
            <a:ext cx="554650" cy="58617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>
            <a:extLst>
              <a:ext uri="{FF2B5EF4-FFF2-40B4-BE49-F238E27FC236}">
                <a16:creationId xmlns:a16="http://schemas.microsoft.com/office/drawing/2014/main" id="{4197DBB9-665C-19F4-412E-B01EA66EFEBD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>
          <a:xfrm rot="16200000" flipH="1">
            <a:off x="7050106" y="3779202"/>
            <a:ext cx="234255" cy="34947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B68FDF97-4EA5-F282-46FA-1FCD8AFF65E6}"/>
              </a:ext>
            </a:extLst>
          </p:cNvPr>
          <p:cNvCxnSpPr>
            <a:cxnSpLocks/>
            <a:stCxn id="64" idx="2"/>
            <a:endCxn id="68" idx="1"/>
          </p:cNvCxnSpPr>
          <p:nvPr/>
        </p:nvCxnSpPr>
        <p:spPr>
          <a:xfrm rot="5400000">
            <a:off x="7408183" y="3770601"/>
            <a:ext cx="234255" cy="36667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线连接符 79">
            <a:extLst>
              <a:ext uri="{FF2B5EF4-FFF2-40B4-BE49-F238E27FC236}">
                <a16:creationId xmlns:a16="http://schemas.microsoft.com/office/drawing/2014/main" id="{016DF287-64AA-F163-134D-DAD634BD0868}"/>
              </a:ext>
            </a:extLst>
          </p:cNvPr>
          <p:cNvCxnSpPr>
            <a:cxnSpLocks/>
            <a:stCxn id="66" idx="2"/>
            <a:endCxn id="68" idx="4"/>
          </p:cNvCxnSpPr>
          <p:nvPr/>
        </p:nvCxnSpPr>
        <p:spPr>
          <a:xfrm rot="5400000">
            <a:off x="7860634" y="3845760"/>
            <a:ext cx="559898" cy="54200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74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E39D0-4F7D-3B2D-B96D-3B233D7A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分时复用方案的问题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2C4EE-DCB6-3B1D-8AD0-AC607AF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FF49A4D9-EE00-DAF1-F066-F686F815AB1C}"/>
              </a:ext>
            </a:extLst>
          </p:cNvPr>
          <p:cNvSpPr/>
          <p:nvPr/>
        </p:nvSpPr>
        <p:spPr>
          <a:xfrm>
            <a:off x="7961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062EE42-6E83-67F9-A055-3A1F04C83914}"/>
              </a:ext>
            </a:extLst>
          </p:cNvPr>
          <p:cNvSpPr/>
          <p:nvPr/>
        </p:nvSpPr>
        <p:spPr>
          <a:xfrm>
            <a:off x="15162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FEFC56C-29F7-8DDA-2068-9B291754C78D}"/>
              </a:ext>
            </a:extLst>
          </p:cNvPr>
          <p:cNvSpPr/>
          <p:nvPr/>
        </p:nvSpPr>
        <p:spPr>
          <a:xfrm>
            <a:off x="22362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579EE91-A91E-0250-AA1B-ADECFC94446F}"/>
              </a:ext>
            </a:extLst>
          </p:cNvPr>
          <p:cNvSpPr/>
          <p:nvPr/>
        </p:nvSpPr>
        <p:spPr>
          <a:xfrm>
            <a:off x="29563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1E0859-45A3-2DFA-8933-554C4CA3C82B}"/>
              </a:ext>
            </a:extLst>
          </p:cNvPr>
          <p:cNvSpPr/>
          <p:nvPr/>
        </p:nvSpPr>
        <p:spPr>
          <a:xfrm>
            <a:off x="7961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FA525-9BE0-61A3-4F97-484F572A1C7A}"/>
              </a:ext>
            </a:extLst>
          </p:cNvPr>
          <p:cNvSpPr txBox="1"/>
          <p:nvPr/>
        </p:nvSpPr>
        <p:spPr>
          <a:xfrm>
            <a:off x="6527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1CAC27-34F1-5ABC-0EF6-4E050B02B651}"/>
              </a:ext>
            </a:extLst>
          </p:cNvPr>
          <p:cNvSpPr txBox="1"/>
          <p:nvPr/>
        </p:nvSpPr>
        <p:spPr>
          <a:xfrm>
            <a:off x="13698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02292F-959D-CD6D-7728-2C4A8B89628C}"/>
              </a:ext>
            </a:extLst>
          </p:cNvPr>
          <p:cNvSpPr txBox="1"/>
          <p:nvPr/>
        </p:nvSpPr>
        <p:spPr>
          <a:xfrm>
            <a:off x="20899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2EADF5-55DB-5A97-BB2A-C4FB922C36FF}"/>
              </a:ext>
            </a:extLst>
          </p:cNvPr>
          <p:cNvSpPr txBox="1"/>
          <p:nvPr/>
        </p:nvSpPr>
        <p:spPr>
          <a:xfrm>
            <a:off x="28100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6CB37-BE2B-D4C1-E13B-5D8C81AEBCB9}"/>
              </a:ext>
            </a:extLst>
          </p:cNvPr>
          <p:cNvSpPr/>
          <p:nvPr/>
        </p:nvSpPr>
        <p:spPr>
          <a:xfrm>
            <a:off x="7961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D3F19CF-862D-9D9D-96AD-B17DE68AC6EC}"/>
              </a:ext>
            </a:extLst>
          </p:cNvPr>
          <p:cNvSpPr/>
          <p:nvPr/>
        </p:nvSpPr>
        <p:spPr>
          <a:xfrm>
            <a:off x="15162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074C18D6-8FEB-5C90-76C6-5F339FDD53F2}"/>
              </a:ext>
            </a:extLst>
          </p:cNvPr>
          <p:cNvSpPr/>
          <p:nvPr/>
        </p:nvSpPr>
        <p:spPr>
          <a:xfrm>
            <a:off x="15162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59B63E-45E4-3AEE-803B-2DFC8CAA58F5}"/>
              </a:ext>
            </a:extLst>
          </p:cNvPr>
          <p:cNvSpPr/>
          <p:nvPr/>
        </p:nvSpPr>
        <p:spPr>
          <a:xfrm>
            <a:off x="15162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269940-BC1A-7300-CD6C-8BECB8F802B4}"/>
              </a:ext>
            </a:extLst>
          </p:cNvPr>
          <p:cNvSpPr txBox="1"/>
          <p:nvPr/>
        </p:nvSpPr>
        <p:spPr>
          <a:xfrm>
            <a:off x="7555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5FE40-EF4C-C9BB-B00D-E4EF8730606C}"/>
              </a:ext>
            </a:extLst>
          </p:cNvPr>
          <p:cNvSpPr txBox="1"/>
          <p:nvPr/>
        </p:nvSpPr>
        <p:spPr>
          <a:xfrm>
            <a:off x="7555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34DA27-0467-9DAB-146C-4BA2F7D46849}"/>
              </a:ext>
            </a:extLst>
          </p:cNvPr>
          <p:cNvSpPr txBox="1"/>
          <p:nvPr/>
        </p:nvSpPr>
        <p:spPr>
          <a:xfrm>
            <a:off x="14756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3A2370-A79C-C1FB-143D-23FC06A80FC4}"/>
              </a:ext>
            </a:extLst>
          </p:cNvPr>
          <p:cNvSpPr txBox="1"/>
          <p:nvPr/>
        </p:nvSpPr>
        <p:spPr>
          <a:xfrm>
            <a:off x="14756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8F568C-2F4A-A66F-8EF9-513B09B47B0A}"/>
              </a:ext>
            </a:extLst>
          </p:cNvPr>
          <p:cNvSpPr txBox="1"/>
          <p:nvPr/>
        </p:nvSpPr>
        <p:spPr>
          <a:xfrm>
            <a:off x="14756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B6D2954-7E56-1D81-43FA-5BDE10AC9CD3}"/>
              </a:ext>
            </a:extLst>
          </p:cNvPr>
          <p:cNvSpPr/>
          <p:nvPr/>
        </p:nvSpPr>
        <p:spPr>
          <a:xfrm>
            <a:off x="22362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E86FC5-E0A1-12D3-0459-45EC105DE4C7}"/>
              </a:ext>
            </a:extLst>
          </p:cNvPr>
          <p:cNvSpPr/>
          <p:nvPr/>
        </p:nvSpPr>
        <p:spPr>
          <a:xfrm>
            <a:off x="22362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E75FDD-0FA7-0620-5DD2-3A09E070C26D}"/>
              </a:ext>
            </a:extLst>
          </p:cNvPr>
          <p:cNvSpPr txBox="1"/>
          <p:nvPr/>
        </p:nvSpPr>
        <p:spPr>
          <a:xfrm>
            <a:off x="21957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66EEF-D201-17DE-A8CE-7BF316C45BD2}"/>
              </a:ext>
            </a:extLst>
          </p:cNvPr>
          <p:cNvSpPr txBox="1"/>
          <p:nvPr/>
        </p:nvSpPr>
        <p:spPr>
          <a:xfrm>
            <a:off x="21957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8767FB5-4881-1A26-C0B4-7830F3E1A46F}"/>
              </a:ext>
            </a:extLst>
          </p:cNvPr>
          <p:cNvSpPr/>
          <p:nvPr/>
        </p:nvSpPr>
        <p:spPr>
          <a:xfrm>
            <a:off x="29619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4EC5BAB-89B3-0D76-77AA-33B1C3AE231E}"/>
              </a:ext>
            </a:extLst>
          </p:cNvPr>
          <p:cNvSpPr/>
          <p:nvPr/>
        </p:nvSpPr>
        <p:spPr>
          <a:xfrm>
            <a:off x="29619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056CD5-60E2-9ABB-0F0B-73229AC3D3D8}"/>
              </a:ext>
            </a:extLst>
          </p:cNvPr>
          <p:cNvSpPr txBox="1"/>
          <p:nvPr/>
        </p:nvSpPr>
        <p:spPr>
          <a:xfrm>
            <a:off x="29213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61CABA-63EE-8166-71A3-3E3D35626635}"/>
              </a:ext>
            </a:extLst>
          </p:cNvPr>
          <p:cNvSpPr txBox="1"/>
          <p:nvPr/>
        </p:nvSpPr>
        <p:spPr>
          <a:xfrm>
            <a:off x="29213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21CFEC7F-64B5-2A75-E22B-A8CFE430247D}"/>
              </a:ext>
            </a:extLst>
          </p:cNvPr>
          <p:cNvSpPr/>
          <p:nvPr/>
        </p:nvSpPr>
        <p:spPr>
          <a:xfrm>
            <a:off x="796130" y="3482021"/>
            <a:ext cx="2520280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9E6810-11CD-99E4-5C2B-19B77F434DE5}"/>
              </a:ext>
            </a:extLst>
          </p:cNvPr>
          <p:cNvSpPr txBox="1"/>
          <p:nvPr/>
        </p:nvSpPr>
        <p:spPr>
          <a:xfrm>
            <a:off x="1835697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28255D-BBAE-9E17-5F9F-9B7D94529C0B}"/>
              </a:ext>
            </a:extLst>
          </p:cNvPr>
          <p:cNvSpPr txBox="1"/>
          <p:nvPr/>
        </p:nvSpPr>
        <p:spPr>
          <a:xfrm>
            <a:off x="405020" y="4060607"/>
            <a:ext cx="872226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</a:rPr>
              <a:t>思路</a:t>
            </a:r>
            <a:r>
              <a:rPr kumimoji="1" lang="en-US" altLang="zh-CN" sz="1600" dirty="0">
                <a:solidFill>
                  <a:srgbClr val="C00000"/>
                </a:solidFill>
              </a:rPr>
              <a:t>2</a:t>
            </a:r>
            <a:r>
              <a:rPr kumimoji="1" lang="zh-CN" altLang="en-US" sz="1600" dirty="0">
                <a:solidFill>
                  <a:srgbClr val="C00000"/>
                </a:solidFill>
              </a:rPr>
              <a:t>：分时复用，参考对于</a:t>
            </a:r>
            <a:r>
              <a:rPr kumimoji="1" lang="en-US" altLang="zh-CN" sz="1600" dirty="0">
                <a:solidFill>
                  <a:srgbClr val="C00000"/>
                </a:solidFill>
              </a:rPr>
              <a:t>CPU</a:t>
            </a:r>
            <a:r>
              <a:rPr kumimoji="1" lang="zh-CN" altLang="en-US" sz="1600" dirty="0">
                <a:solidFill>
                  <a:srgbClr val="C00000"/>
                </a:solidFill>
              </a:rPr>
              <a:t>资源的使用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每个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核心访问固定地址范围的内存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任意时刻，一个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核心仅有一个应用进程执行，它能够使用该</a:t>
            </a:r>
            <a:r>
              <a:rPr kumimoji="1" lang="en-US" altLang="zh-CN" sz="1600" dirty="0"/>
              <a:t>CPU</a:t>
            </a:r>
            <a:r>
              <a:rPr kumimoji="1" lang="zh-CN" altLang="en-US" sz="1600" dirty="0"/>
              <a:t>核心对应的全部内存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进程切换时，将全部内存保存到磁盘上，并且从磁盘上恢复下一个执行进程的内存</a:t>
            </a:r>
            <a:endParaRPr kumimoji="1" lang="en-US" altLang="zh-CN" sz="16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D503A58D-B3E1-784E-15B5-939893CCE72A}"/>
              </a:ext>
            </a:extLst>
          </p:cNvPr>
          <p:cNvSpPr/>
          <p:nvPr/>
        </p:nvSpPr>
        <p:spPr>
          <a:xfrm>
            <a:off x="4628358" y="3511229"/>
            <a:ext cx="504056" cy="258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661E8E2-FCA0-CBDD-47E1-79573C7A6066}"/>
              </a:ext>
            </a:extLst>
          </p:cNvPr>
          <p:cNvSpPr/>
          <p:nvPr/>
        </p:nvSpPr>
        <p:spPr>
          <a:xfrm>
            <a:off x="604816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A38917B-A0A3-8BED-3B1B-4CF007773B85}"/>
              </a:ext>
            </a:extLst>
          </p:cNvPr>
          <p:cNvSpPr/>
          <p:nvPr/>
        </p:nvSpPr>
        <p:spPr>
          <a:xfrm>
            <a:off x="676824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07ED092-B8BB-D200-3875-A6FDA2050068}"/>
              </a:ext>
            </a:extLst>
          </p:cNvPr>
          <p:cNvSpPr/>
          <p:nvPr/>
        </p:nvSpPr>
        <p:spPr>
          <a:xfrm>
            <a:off x="748832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4E0877D-75F6-6513-1B7F-21D9862434E7}"/>
              </a:ext>
            </a:extLst>
          </p:cNvPr>
          <p:cNvSpPr/>
          <p:nvPr/>
        </p:nvSpPr>
        <p:spPr>
          <a:xfrm>
            <a:off x="8208403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E827126-ADB8-10E8-AF2F-B480E4E4C578}"/>
              </a:ext>
            </a:extLst>
          </p:cNvPr>
          <p:cNvSpPr/>
          <p:nvPr/>
        </p:nvSpPr>
        <p:spPr>
          <a:xfrm>
            <a:off x="604816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F8E82F4-F6D0-136E-DA6F-A9033F19FA54}"/>
              </a:ext>
            </a:extLst>
          </p:cNvPr>
          <p:cNvSpPr txBox="1"/>
          <p:nvPr/>
        </p:nvSpPr>
        <p:spPr>
          <a:xfrm>
            <a:off x="5904734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DEA416C-E286-F7C7-6E01-50DED6A7A131}"/>
              </a:ext>
            </a:extLst>
          </p:cNvPr>
          <p:cNvSpPr txBox="1"/>
          <p:nvPr/>
        </p:nvSpPr>
        <p:spPr>
          <a:xfrm>
            <a:off x="662189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64FF61-989D-EEFA-DD52-14FFCCD4F517}"/>
              </a:ext>
            </a:extLst>
          </p:cNvPr>
          <p:cNvSpPr txBox="1"/>
          <p:nvPr/>
        </p:nvSpPr>
        <p:spPr>
          <a:xfrm>
            <a:off x="734197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B2A999-E5F3-D22D-B8C1-B416FEA44A6F}"/>
              </a:ext>
            </a:extLst>
          </p:cNvPr>
          <p:cNvSpPr txBox="1"/>
          <p:nvPr/>
        </p:nvSpPr>
        <p:spPr>
          <a:xfrm>
            <a:off x="806205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053CC78-C1AE-2A4A-DF5D-3A0996E6E42C}"/>
              </a:ext>
            </a:extLst>
          </p:cNvPr>
          <p:cNvSpPr/>
          <p:nvPr/>
        </p:nvSpPr>
        <p:spPr>
          <a:xfrm>
            <a:off x="604816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DF33FC2-7AB6-BE36-CE5B-DC8324AFF36D}"/>
              </a:ext>
            </a:extLst>
          </p:cNvPr>
          <p:cNvSpPr/>
          <p:nvPr/>
        </p:nvSpPr>
        <p:spPr>
          <a:xfrm>
            <a:off x="6768243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9273CD68-9982-4D64-6C67-FC4BB2A1B8DE}"/>
              </a:ext>
            </a:extLst>
          </p:cNvPr>
          <p:cNvSpPr/>
          <p:nvPr/>
        </p:nvSpPr>
        <p:spPr>
          <a:xfrm>
            <a:off x="6768243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E506545-F2B8-36D5-0A14-0439A55CE80E}"/>
              </a:ext>
            </a:extLst>
          </p:cNvPr>
          <p:cNvSpPr/>
          <p:nvPr/>
        </p:nvSpPr>
        <p:spPr>
          <a:xfrm>
            <a:off x="6768243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49BB6E-7D9C-AD5F-9335-A1C68935002A}"/>
              </a:ext>
            </a:extLst>
          </p:cNvPr>
          <p:cNvSpPr txBox="1"/>
          <p:nvPr/>
        </p:nvSpPr>
        <p:spPr>
          <a:xfrm>
            <a:off x="6007610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E9D874-22C1-CC96-EDDD-1280F97FB885}"/>
              </a:ext>
            </a:extLst>
          </p:cNvPr>
          <p:cNvSpPr txBox="1"/>
          <p:nvPr/>
        </p:nvSpPr>
        <p:spPr>
          <a:xfrm>
            <a:off x="6007610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3DFABD-3D8C-EA32-5D24-4A8CA1ECF5F8}"/>
              </a:ext>
            </a:extLst>
          </p:cNvPr>
          <p:cNvSpPr txBox="1"/>
          <p:nvPr/>
        </p:nvSpPr>
        <p:spPr>
          <a:xfrm>
            <a:off x="6727689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542E7CD-08EB-69AF-AA19-2CDA6CCBD512}"/>
              </a:ext>
            </a:extLst>
          </p:cNvPr>
          <p:cNvSpPr txBox="1"/>
          <p:nvPr/>
        </p:nvSpPr>
        <p:spPr>
          <a:xfrm>
            <a:off x="6727689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66DB739-B28B-9A2C-029A-FB7950665779}"/>
              </a:ext>
            </a:extLst>
          </p:cNvPr>
          <p:cNvSpPr txBox="1"/>
          <p:nvPr/>
        </p:nvSpPr>
        <p:spPr>
          <a:xfrm>
            <a:off x="6727689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0DF5774-BE4E-5BE7-5ED6-68B3B1972C93}"/>
              </a:ext>
            </a:extLst>
          </p:cNvPr>
          <p:cNvSpPr/>
          <p:nvPr/>
        </p:nvSpPr>
        <p:spPr>
          <a:xfrm>
            <a:off x="7488321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301BC75-B7F8-D9A4-4EEC-0EFDF5870924}"/>
              </a:ext>
            </a:extLst>
          </p:cNvPr>
          <p:cNvSpPr/>
          <p:nvPr/>
        </p:nvSpPr>
        <p:spPr>
          <a:xfrm>
            <a:off x="7488321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3D7E950-D20E-4ABF-EDF1-4196F8361E4D}"/>
              </a:ext>
            </a:extLst>
          </p:cNvPr>
          <p:cNvSpPr txBox="1"/>
          <p:nvPr/>
        </p:nvSpPr>
        <p:spPr>
          <a:xfrm>
            <a:off x="7447768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BB059C-5E12-2130-6990-BDAD6A6498CC}"/>
              </a:ext>
            </a:extLst>
          </p:cNvPr>
          <p:cNvSpPr txBox="1"/>
          <p:nvPr/>
        </p:nvSpPr>
        <p:spPr>
          <a:xfrm>
            <a:off x="7447768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5CF6977F-952A-68EB-A8FB-9413C89B4549}"/>
              </a:ext>
            </a:extLst>
          </p:cNvPr>
          <p:cNvSpPr/>
          <p:nvPr/>
        </p:nvSpPr>
        <p:spPr>
          <a:xfrm>
            <a:off x="8213959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F0BB2B0-B54B-FF02-B054-D7C8EF9142A4}"/>
              </a:ext>
            </a:extLst>
          </p:cNvPr>
          <p:cNvSpPr/>
          <p:nvPr/>
        </p:nvSpPr>
        <p:spPr>
          <a:xfrm>
            <a:off x="8213959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A44C954-0ABA-5962-595C-FA687AC7086F}"/>
              </a:ext>
            </a:extLst>
          </p:cNvPr>
          <p:cNvSpPr txBox="1"/>
          <p:nvPr/>
        </p:nvSpPr>
        <p:spPr>
          <a:xfrm>
            <a:off x="8173406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3256A7B-7C12-8C0D-6CC1-0E85DC4A157D}"/>
              </a:ext>
            </a:extLst>
          </p:cNvPr>
          <p:cNvSpPr txBox="1"/>
          <p:nvPr/>
        </p:nvSpPr>
        <p:spPr>
          <a:xfrm>
            <a:off x="8173406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6A3A68D-147C-1169-FFF4-2B47B64CEC99}"/>
              </a:ext>
            </a:extLst>
          </p:cNvPr>
          <p:cNvSpPr/>
          <p:nvPr/>
        </p:nvSpPr>
        <p:spPr>
          <a:xfrm>
            <a:off x="5963377" y="3482021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E0061E7-B993-94EA-6230-621FA097299F}"/>
              </a:ext>
            </a:extLst>
          </p:cNvPr>
          <p:cNvSpPr txBox="1"/>
          <p:nvPr/>
        </p:nvSpPr>
        <p:spPr>
          <a:xfrm>
            <a:off x="6006082" y="35389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5E5C5C9-5354-610F-A3AC-4670FB488386}"/>
              </a:ext>
            </a:extLst>
          </p:cNvPr>
          <p:cNvSpPr/>
          <p:nvPr/>
        </p:nvSpPr>
        <p:spPr>
          <a:xfrm>
            <a:off x="672768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212CCAC-119B-E1F1-6EF1-6BA4A4603AF8}"/>
              </a:ext>
            </a:extLst>
          </p:cNvPr>
          <p:cNvSpPr txBox="1"/>
          <p:nvPr/>
        </p:nvSpPr>
        <p:spPr>
          <a:xfrm>
            <a:off x="677039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1E856439-4FBC-1BBB-7E10-CC5C92F89DE4}"/>
              </a:ext>
            </a:extLst>
          </p:cNvPr>
          <p:cNvSpPr/>
          <p:nvPr/>
        </p:nvSpPr>
        <p:spPr>
          <a:xfrm>
            <a:off x="7443843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D2BFE6E-D93A-5E46-C31B-804FAD9E1655}"/>
              </a:ext>
            </a:extLst>
          </p:cNvPr>
          <p:cNvSpPr txBox="1"/>
          <p:nvPr/>
        </p:nvSpPr>
        <p:spPr>
          <a:xfrm>
            <a:off x="7486548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5EA490DB-E2EE-8012-29FC-FB6B6B7EA83C}"/>
              </a:ext>
            </a:extLst>
          </p:cNvPr>
          <p:cNvSpPr/>
          <p:nvPr/>
        </p:nvSpPr>
        <p:spPr>
          <a:xfrm>
            <a:off x="8146779" y="3476773"/>
            <a:ext cx="529611" cy="360040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D06B3FA-382C-0D11-DA84-FEF20311D256}"/>
              </a:ext>
            </a:extLst>
          </p:cNvPr>
          <p:cNvSpPr txBox="1"/>
          <p:nvPr/>
        </p:nvSpPr>
        <p:spPr>
          <a:xfrm>
            <a:off x="8189484" y="35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内存</a:t>
            </a:r>
          </a:p>
        </p:txBody>
      </p:sp>
      <p:sp>
        <p:nvSpPr>
          <p:cNvPr id="68" name="圆柱体 67">
            <a:extLst>
              <a:ext uri="{FF2B5EF4-FFF2-40B4-BE49-F238E27FC236}">
                <a16:creationId xmlns:a16="http://schemas.microsoft.com/office/drawing/2014/main" id="{07AAE2C7-6D6A-C3DC-9216-F8154D846E54}"/>
              </a:ext>
            </a:extLst>
          </p:cNvPr>
          <p:cNvSpPr/>
          <p:nvPr/>
        </p:nvSpPr>
        <p:spPr>
          <a:xfrm>
            <a:off x="6814362" y="4071068"/>
            <a:ext cx="1055218" cy="65128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84CA89-64CB-140F-6117-72276AC56CFA}"/>
              </a:ext>
            </a:extLst>
          </p:cNvPr>
          <p:cNvSpPr txBox="1"/>
          <p:nvPr/>
        </p:nvSpPr>
        <p:spPr>
          <a:xfrm>
            <a:off x="7121398" y="4347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磁盘</a:t>
            </a:r>
          </a:p>
        </p:txBody>
      </p:sp>
      <p:cxnSp>
        <p:nvCxnSpPr>
          <p:cNvPr id="71" name="曲线连接符 70">
            <a:extLst>
              <a:ext uri="{FF2B5EF4-FFF2-40B4-BE49-F238E27FC236}">
                <a16:creationId xmlns:a16="http://schemas.microsoft.com/office/drawing/2014/main" id="{72B4A1BF-4249-FEEC-AEA5-8446E38F8E82}"/>
              </a:ext>
            </a:extLst>
          </p:cNvPr>
          <p:cNvCxnSpPr>
            <a:cxnSpLocks/>
            <a:stCxn id="60" idx="2"/>
            <a:endCxn id="68" idx="2"/>
          </p:cNvCxnSpPr>
          <p:nvPr/>
        </p:nvCxnSpPr>
        <p:spPr>
          <a:xfrm rot="16200000" flipH="1">
            <a:off x="6243947" y="3826296"/>
            <a:ext cx="554650" cy="58617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>
            <a:extLst>
              <a:ext uri="{FF2B5EF4-FFF2-40B4-BE49-F238E27FC236}">
                <a16:creationId xmlns:a16="http://schemas.microsoft.com/office/drawing/2014/main" id="{4197DBB9-665C-19F4-412E-B01EA66EFEBD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>
          <a:xfrm rot="16200000" flipH="1">
            <a:off x="7050106" y="3779202"/>
            <a:ext cx="234255" cy="34947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>
            <a:extLst>
              <a:ext uri="{FF2B5EF4-FFF2-40B4-BE49-F238E27FC236}">
                <a16:creationId xmlns:a16="http://schemas.microsoft.com/office/drawing/2014/main" id="{B68FDF97-4EA5-F282-46FA-1FCD8AFF65E6}"/>
              </a:ext>
            </a:extLst>
          </p:cNvPr>
          <p:cNvCxnSpPr>
            <a:cxnSpLocks/>
            <a:stCxn id="64" idx="2"/>
            <a:endCxn id="68" idx="1"/>
          </p:cNvCxnSpPr>
          <p:nvPr/>
        </p:nvCxnSpPr>
        <p:spPr>
          <a:xfrm rot="5400000">
            <a:off x="7408183" y="3770601"/>
            <a:ext cx="234255" cy="36667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线连接符 79">
            <a:extLst>
              <a:ext uri="{FF2B5EF4-FFF2-40B4-BE49-F238E27FC236}">
                <a16:creationId xmlns:a16="http://schemas.microsoft.com/office/drawing/2014/main" id="{016DF287-64AA-F163-134D-DAD634BD0868}"/>
              </a:ext>
            </a:extLst>
          </p:cNvPr>
          <p:cNvCxnSpPr>
            <a:cxnSpLocks/>
            <a:stCxn id="66" idx="2"/>
            <a:endCxn id="68" idx="4"/>
          </p:cNvCxnSpPr>
          <p:nvPr/>
        </p:nvCxnSpPr>
        <p:spPr>
          <a:xfrm rot="5400000">
            <a:off x="7860634" y="3845760"/>
            <a:ext cx="559898" cy="54200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04EDCAB-283C-D3CD-A0DD-99827415FA0B}"/>
              </a:ext>
            </a:extLst>
          </p:cNvPr>
          <p:cNvSpPr txBox="1"/>
          <p:nvPr/>
        </p:nvSpPr>
        <p:spPr>
          <a:xfrm>
            <a:off x="3119182" y="1253260"/>
            <a:ext cx="379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问题</a:t>
            </a:r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磁盘写入和读取会造成严重的性能损失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r>
              <a:rPr kumimoji="1" lang="zh-CN" altLang="en-US" sz="1400" dirty="0">
                <a:solidFill>
                  <a:srgbClr val="C00000"/>
                </a:solidFill>
              </a:rPr>
              <a:t>问题</a:t>
            </a:r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依然存在物理内存容量限制的问题</a:t>
            </a:r>
          </a:p>
        </p:txBody>
      </p:sp>
    </p:spTree>
    <p:extLst>
      <p:ext uri="{BB962C8B-B14F-4D97-AF65-F5344CB8AC3E}">
        <p14:creationId xmlns:p14="http://schemas.microsoft.com/office/powerpoint/2010/main" val="233761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61DE2-9722-C086-11D4-A7679D2B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477F1B-295F-C077-371A-F2C2C07C2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>
            <a:off x="611560" y="1417340"/>
            <a:ext cx="6616700" cy="240702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9C36EB-FBF5-2160-880E-19BDFCF8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5336BC2-610A-5E2E-5448-483D83FB7BB1}"/>
              </a:ext>
            </a:extLst>
          </p:cNvPr>
          <p:cNvSpPr/>
          <p:nvPr/>
        </p:nvSpPr>
        <p:spPr>
          <a:xfrm>
            <a:off x="683568" y="2137420"/>
            <a:ext cx="3816424" cy="36004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1AEC3-0B3E-61D9-01D2-0BE19880BF90}"/>
              </a:ext>
            </a:extLst>
          </p:cNvPr>
          <p:cNvSpPr txBox="1"/>
          <p:nvPr/>
        </p:nvSpPr>
        <p:spPr>
          <a:xfrm>
            <a:off x="4211960" y="1169118"/>
            <a:ext cx="558062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+mn-ea"/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核心数量少于应用程序数量，如何运行？</a:t>
            </a:r>
            <a:endParaRPr kumimoji="1" lang="en-US" altLang="zh-CN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单个</a:t>
            </a:r>
            <a:r>
              <a:rPr kumimoji="1" lang="en-US" altLang="zh-CN" dirty="0">
                <a:solidFill>
                  <a:srgbClr val="C00000"/>
                </a:solidFill>
                <a:latin typeface="+mn-ea"/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  <a:latin typeface="+mn-ea"/>
              </a:rPr>
              <a:t>核心如何运行多个应用程序？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4EE93-191D-9C41-65FD-3BBE8EE48BB4}"/>
              </a:ext>
            </a:extLst>
          </p:cNvPr>
          <p:cNvSpPr txBox="1"/>
          <p:nvPr/>
        </p:nvSpPr>
        <p:spPr>
          <a:xfrm>
            <a:off x="611560" y="3926574"/>
            <a:ext cx="8398091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+mn-ea"/>
              </a:rPr>
              <a:t>类比运动场地</a:t>
            </a:r>
            <a:r>
              <a:rPr kumimoji="1" lang="zh-CN" altLang="en-US" dirty="0">
                <a:latin typeface="+mn-ea"/>
              </a:rPr>
              <a:t>（分时复用）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气膜的羽毛球场地数量有限（</a:t>
            </a:r>
            <a:r>
              <a:rPr kumimoji="1" lang="en-US" altLang="zh-CN" dirty="0">
                <a:latin typeface="+mn-ea"/>
              </a:rPr>
              <a:t>CPU</a:t>
            </a:r>
            <a:r>
              <a:rPr kumimoji="1" lang="zh-CN" altLang="en-US" dirty="0">
                <a:latin typeface="+mn-ea"/>
              </a:rPr>
              <a:t>核心数量）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全校的师生都想去打羽毛球（需要运行的应用程序很多）</a:t>
            </a:r>
            <a:endParaRPr kumimoji="1" lang="en-US" altLang="zh-CN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由气膜管理系统安排师生在不同时间段使用场地：大家都能打上球</a:t>
            </a:r>
          </a:p>
        </p:txBody>
      </p:sp>
    </p:spTree>
    <p:extLst>
      <p:ext uri="{BB962C8B-B14F-4D97-AF65-F5344CB8AC3E}">
        <p14:creationId xmlns:p14="http://schemas.microsoft.com/office/powerpoint/2010/main" val="153101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85717-50F7-2AC0-BEAB-88E4C463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对内存资源使用的目标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9C86F-1F94-3C53-84A3-329488FE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不同进程的内存地址空间具有独立性（彼此隔离）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进程不能直接使用物理地址访问内存（缺乏管控）</a:t>
            </a:r>
            <a:endParaRPr kumimoji="1" lang="en-US" altLang="zh-CN" dirty="0"/>
          </a:p>
          <a:p>
            <a:r>
              <a:rPr kumimoji="1" lang="zh-CN" altLang="en-US" dirty="0"/>
              <a:t>不同进程的内存地址空间具有统一性（易于开发）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每个进程看见的地址空间都是连续的、统一的</a:t>
            </a:r>
            <a:endParaRPr kumimoji="1" lang="en-US" altLang="zh-CN" dirty="0"/>
          </a:p>
          <a:p>
            <a:r>
              <a:rPr kumimoji="1" lang="zh-CN" altLang="en-US" dirty="0"/>
              <a:t>不同进程能够使用的内存总量可以超过物理内存总量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同时要保证性能开销较小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0EF34-9584-AB31-1B49-7BE5AFF0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190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4488-100F-09C6-6569-B7CB2A29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F8FE6-9432-05BD-B0D7-150DC2D7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应用进程使用虚拟地址访问内存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所有应用进程的虚拟地址空间都是统一的（方便开发）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地址翻译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按照</a:t>
            </a:r>
            <a:r>
              <a:rPr kumimoji="1" lang="en-US" altLang="zh-CN" dirty="0"/>
              <a:t>OS</a:t>
            </a:r>
            <a:r>
              <a:rPr kumimoji="1" lang="zh-CN" altLang="en-US" dirty="0"/>
              <a:t>配置的规则把虚拟地址翻译成物理地址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翻译对于应用进程时不可见的（无需关心）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9A6446-4E0E-C199-B41F-884E3884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501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19B4D-BEF2-1ACB-80E3-DCE1DA8D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虚拟内存与物理内存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B03D11-0395-0B79-FAC4-43696576E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06" y="1302907"/>
            <a:ext cx="6697388" cy="415263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098D1A-808B-9F95-843C-4FC9F945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0EE3D2-20EF-5B15-2DC2-8828DCA659A2}"/>
              </a:ext>
            </a:extLst>
          </p:cNvPr>
          <p:cNvSpPr txBox="1"/>
          <p:nvPr/>
        </p:nvSpPr>
        <p:spPr>
          <a:xfrm>
            <a:off x="1763688" y="529559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虚拟内存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D896F7-C306-DF17-D9C5-5BB276987719}"/>
              </a:ext>
            </a:extLst>
          </p:cNvPr>
          <p:cNvSpPr txBox="1"/>
          <p:nvPr/>
        </p:nvSpPr>
        <p:spPr>
          <a:xfrm>
            <a:off x="6228184" y="52986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虚拟内存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6F5FA3-4C6C-AB13-ED63-FDC107586880}"/>
              </a:ext>
            </a:extLst>
          </p:cNvPr>
          <p:cNvSpPr txBox="1"/>
          <p:nvPr/>
        </p:nvSpPr>
        <p:spPr>
          <a:xfrm>
            <a:off x="4069298" y="45136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物理内存</a:t>
            </a:r>
          </a:p>
        </p:txBody>
      </p:sp>
    </p:spTree>
    <p:extLst>
      <p:ext uri="{BB962C8B-B14F-4D97-AF65-F5344CB8AC3E}">
        <p14:creationId xmlns:p14="http://schemas.microsoft.com/office/powerpoint/2010/main" val="3948648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81D1E-8C4C-8469-23B3-CB795701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虚拟内存的优势：独立而统一的地址空间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FEF8D-0A7C-509B-A07B-44156E26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7D59091-A806-8A50-47A4-E16202F1C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21396"/>
            <a:ext cx="5490127" cy="3178174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315C78-FC35-5D8A-543A-D56027B62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82996"/>
            <a:ext cx="5760640" cy="21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EF973-1230-8CD8-3870-FD59CE77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虚拟内存的优势：突破物理内存容量限制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2AF30-5CA9-A55B-BA84-9935D6CB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提高内存资源利用率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操作系统按需把进程虚拟地址映射到物理地址</a:t>
            </a:r>
            <a:endParaRPr kumimoji="1" lang="en-US" altLang="zh-CN" sz="2000" dirty="0"/>
          </a:p>
          <a:p>
            <a:pPr marL="457200" lvl="1" indent="0">
              <a:buNone/>
            </a:pPr>
            <a:endParaRPr kumimoji="1" lang="en-US" altLang="zh-CN" sz="2000" dirty="0"/>
          </a:p>
          <a:p>
            <a:r>
              <a:rPr kumimoji="1" lang="zh-CN" altLang="en-US" sz="2400" dirty="0"/>
              <a:t>突破物理内存的容量限制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操作系统可以将部分虚拟内存区域</a:t>
            </a:r>
            <a:br>
              <a:rPr kumimoji="1" lang="en-US" altLang="zh-CN" sz="2000" dirty="0"/>
            </a:br>
            <a:r>
              <a:rPr kumimoji="1" lang="zh-CN" altLang="en-US" sz="2000" dirty="0"/>
              <a:t>数据暂存到磁盘上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2A954-D46C-F09B-4301-3972386E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D4AAF7DC-1B0B-88F1-A7B2-930285E3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22" y="2641476"/>
            <a:ext cx="3942778" cy="24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7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56C8-A155-BB5F-EA46-63E0018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中进程的虚拟内存布局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A6150D-5960-A3CE-3F9C-3578CD687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t="19404" r="34437" b="9960"/>
          <a:stretch/>
        </p:blipFill>
        <p:spPr>
          <a:xfrm>
            <a:off x="683568" y="1561356"/>
            <a:ext cx="2724627" cy="3600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F0ADB-F1DA-F50F-5EE1-68BE9E04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68B561-2ED1-ECBF-1705-E7736EDFF973}"/>
              </a:ext>
            </a:extLst>
          </p:cNvPr>
          <p:cNvSpPr txBox="1"/>
          <p:nvPr/>
        </p:nvSpPr>
        <p:spPr>
          <a:xfrm>
            <a:off x="5439079" y="178953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cat /proc/$PID/maps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EF10C4-8765-1E5B-1C98-8D9AF07C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128088"/>
            <a:ext cx="5220072" cy="22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0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ELF</a:t>
            </a:r>
            <a:r>
              <a:rPr kumimoji="1" lang="zh-CN" altLang="en-US" b="1" dirty="0"/>
              <a:t>文件格式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应用程序的可执行文件</a:t>
            </a:r>
          </a:p>
        </p:txBody>
      </p:sp>
    </p:spTree>
    <p:extLst>
      <p:ext uri="{BB962C8B-B14F-4D97-AF65-F5344CB8AC3E}">
        <p14:creationId xmlns:p14="http://schemas.microsoft.com/office/powerpoint/2010/main" val="1857017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4F7CA-4973-094E-839A-B25BB473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F70B1-AC06-0E4F-8999-07F66DF2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+mn-ea"/>
                <a:ea typeface="+mn-ea"/>
              </a:rPr>
              <a:t>ELF</a:t>
            </a:r>
            <a:r>
              <a:rPr kumimoji="1" lang="zh-CN" altLang="en-US" dirty="0">
                <a:latin typeface="+mn-ea"/>
                <a:ea typeface="+mn-ea"/>
              </a:rPr>
              <a:t>：目标文件的标准二进制格式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可执行目标文件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可重定位目标文件（</a:t>
            </a:r>
            <a:r>
              <a:rPr kumimoji="1" lang="en-US" altLang="zh-CN" dirty="0"/>
              <a:t>.o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共享目标文件（</a:t>
            </a:r>
            <a:r>
              <a:rPr kumimoji="1" lang="en-US" altLang="zh-CN" dirty="0"/>
              <a:t>.so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>
              <a:lnSpc>
                <a:spcPct val="150000"/>
              </a:lnSpc>
            </a:pPr>
            <a:r>
              <a:rPr kumimoji="1" lang="zh-CN" altLang="en-US" dirty="0">
                <a:latin typeface="+mn-ea"/>
                <a:ea typeface="+mn-ea"/>
              </a:rPr>
              <a:t>支持动态链接：加载时或运行时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AFED1-5673-FE4C-8BF2-AD22F10A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84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1BC3D-5E4A-8047-9619-99B27CCE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ELF</a:t>
            </a:r>
            <a:r>
              <a:rPr kumimoji="1" lang="zh-CN" altLang="en-US" dirty="0"/>
              <a:t>格式：可执行目标文件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901AC-F68A-1043-A40B-53B7EB65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8" name="左大括号 6">
            <a:extLst>
              <a:ext uri="{FF2B5EF4-FFF2-40B4-BE49-F238E27FC236}">
                <a16:creationId xmlns:a16="http://schemas.microsoft.com/office/drawing/2014/main" id="{A3C2212A-8E37-7448-A579-ABEDCFED18B2}"/>
              </a:ext>
            </a:extLst>
          </p:cNvPr>
          <p:cNvSpPr>
            <a:spLocks/>
          </p:cNvSpPr>
          <p:nvPr/>
        </p:nvSpPr>
        <p:spPr bwMode="auto">
          <a:xfrm>
            <a:off x="1517430" y="1777380"/>
            <a:ext cx="381000" cy="3077458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8892A021-1EA6-7242-B2E0-955BB545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0" y="3105319"/>
            <a:ext cx="155683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节（</a:t>
            </a:r>
            <a:r>
              <a:rPr lang="en-US" altLang="zh-CN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section</a:t>
            </a: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0" name="左大括号 8">
            <a:extLst>
              <a:ext uri="{FF2B5EF4-FFF2-40B4-BE49-F238E27FC236}">
                <a16:creationId xmlns:a16="http://schemas.microsoft.com/office/drawing/2014/main" id="{E9422DCF-5EE9-3A45-A663-EFD43AB48369}"/>
              </a:ext>
            </a:extLst>
          </p:cNvPr>
          <p:cNvSpPr>
            <a:spLocks/>
          </p:cNvSpPr>
          <p:nvPr/>
        </p:nvSpPr>
        <p:spPr bwMode="auto">
          <a:xfrm>
            <a:off x="1517430" y="4854839"/>
            <a:ext cx="386292" cy="306917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1" name="文本框 25">
            <a:extLst>
              <a:ext uri="{FF2B5EF4-FFF2-40B4-BE49-F238E27FC236}">
                <a16:creationId xmlns:a16="http://schemas.microsoft.com/office/drawing/2014/main" id="{A32EEE84-95B9-884B-817F-03B0A7BFD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20" y="4814805"/>
            <a:ext cx="126829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描述各个节</a:t>
            </a:r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15FED65E-ECB2-094A-811E-3BE1DFB2F750}"/>
              </a:ext>
            </a:extLst>
          </p:cNvPr>
          <p:cNvGraphicFramePr>
            <a:graphicFrameLocks noGrp="1"/>
          </p:cNvGraphicFramePr>
          <p:nvPr/>
        </p:nvGraphicFramePr>
        <p:xfrm>
          <a:off x="1907016" y="1129308"/>
          <a:ext cx="4905594" cy="402336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05594">
                  <a:extLst>
                    <a:ext uri="{9D8B030D-6E8A-4147-A177-3AD203B41FA5}">
                      <a16:colId xmlns:a16="http://schemas.microsoft.com/office/drawing/2014/main" val="410811891"/>
                    </a:ext>
                  </a:extLst>
                </a:gridCol>
              </a:tblGrid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ELF</a:t>
                      </a:r>
                      <a:r>
                        <a:rPr lang="zh-CN" altLang="en-US" sz="1600" dirty="0"/>
                        <a:t>头部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5235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程序头部表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38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89230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init</a:t>
                      </a:r>
                      <a:endParaRPr lang="zh-CN" altLang="en-US" sz="16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77523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.text</a:t>
                      </a:r>
                      <a:endParaRPr lang="zh-CN" altLang="en-US" sz="16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7991204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rodata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80255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.data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381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bss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94349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symtab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162692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.debug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97379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.line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47231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.</a:t>
                      </a:r>
                      <a:r>
                        <a:rPr lang="en-US" altLang="zh-CN" sz="1600" dirty="0" err="1"/>
                        <a:t>strtab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77507"/>
                  </a:ext>
                </a:extLst>
              </a:tr>
              <a:tr h="3153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节头部表</a:t>
                      </a:r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48916"/>
                  </a:ext>
                </a:extLst>
              </a:tr>
            </a:tbl>
          </a:graphicData>
        </a:graphic>
      </p:graphicFrame>
      <p:sp>
        <p:nvSpPr>
          <p:cNvPr id="11" name="左大括号 8">
            <a:extLst>
              <a:ext uri="{FF2B5EF4-FFF2-40B4-BE49-F238E27FC236}">
                <a16:creationId xmlns:a16="http://schemas.microsoft.com/office/drawing/2014/main" id="{ED2F12C7-403C-E149-A284-D5A5C7C02AC7}"/>
              </a:ext>
            </a:extLst>
          </p:cNvPr>
          <p:cNvSpPr>
            <a:spLocks/>
          </p:cNvSpPr>
          <p:nvPr/>
        </p:nvSpPr>
        <p:spPr bwMode="auto">
          <a:xfrm>
            <a:off x="1517430" y="1467171"/>
            <a:ext cx="386292" cy="306917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25">
            <a:extLst>
              <a:ext uri="{FF2B5EF4-FFF2-40B4-BE49-F238E27FC236}">
                <a16:creationId xmlns:a16="http://schemas.microsoft.com/office/drawing/2014/main" id="{AAA5162B-2DBC-4C4B-96D1-127FB9427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2" y="1317918"/>
            <a:ext cx="1556836" cy="60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文件的节到内存段的映射</a:t>
            </a:r>
          </a:p>
        </p:txBody>
      </p:sp>
      <p:sp>
        <p:nvSpPr>
          <p:cNvPr id="13" name="左大括号 6">
            <a:extLst>
              <a:ext uri="{FF2B5EF4-FFF2-40B4-BE49-F238E27FC236}">
                <a16:creationId xmlns:a16="http://schemas.microsoft.com/office/drawing/2014/main" id="{8C8FD220-7505-4C42-B086-32E250043B34}"/>
              </a:ext>
            </a:extLst>
          </p:cNvPr>
          <p:cNvSpPr>
            <a:spLocks/>
          </p:cNvSpPr>
          <p:nvPr/>
        </p:nvSpPr>
        <p:spPr bwMode="auto">
          <a:xfrm rot="10800000">
            <a:off x="6812610" y="1129308"/>
            <a:ext cx="381000" cy="1656184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文本框 25">
            <a:extLst>
              <a:ext uri="{FF2B5EF4-FFF2-40B4-BE49-F238E27FC236}">
                <a16:creationId xmlns:a16="http://schemas.microsoft.com/office/drawing/2014/main" id="{5FB3CD2A-6F6B-EF4F-9AC7-E9A155201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035" y="1709374"/>
            <a:ext cx="1556836" cy="6054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只读内存段</a:t>
            </a:r>
            <a:endParaRPr lang="en-US" altLang="zh-CN" sz="1667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（代码段）</a:t>
            </a:r>
          </a:p>
        </p:txBody>
      </p:sp>
      <p:sp>
        <p:nvSpPr>
          <p:cNvPr id="15" name="左大括号 6">
            <a:extLst>
              <a:ext uri="{FF2B5EF4-FFF2-40B4-BE49-F238E27FC236}">
                <a16:creationId xmlns:a16="http://schemas.microsoft.com/office/drawing/2014/main" id="{85227217-D418-7E4B-B971-8EFCEE09C644}"/>
              </a:ext>
            </a:extLst>
          </p:cNvPr>
          <p:cNvSpPr>
            <a:spLocks/>
          </p:cNvSpPr>
          <p:nvPr/>
        </p:nvSpPr>
        <p:spPr bwMode="auto">
          <a:xfrm rot="10800000">
            <a:off x="6821196" y="2812686"/>
            <a:ext cx="381000" cy="641511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文本框 25">
            <a:extLst>
              <a:ext uri="{FF2B5EF4-FFF2-40B4-BE49-F238E27FC236}">
                <a16:creationId xmlns:a16="http://schemas.microsoft.com/office/drawing/2014/main" id="{95FFEC13-4254-B645-85F9-A017B029A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035" y="2842262"/>
            <a:ext cx="1556836" cy="60542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读写内存段</a:t>
            </a:r>
            <a:endParaRPr lang="en-US" altLang="zh-CN" sz="1667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67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（数据段）</a:t>
            </a:r>
          </a:p>
        </p:txBody>
      </p:sp>
      <p:sp>
        <p:nvSpPr>
          <p:cNvPr id="17" name="左大括号 6">
            <a:extLst>
              <a:ext uri="{FF2B5EF4-FFF2-40B4-BE49-F238E27FC236}">
                <a16:creationId xmlns:a16="http://schemas.microsoft.com/office/drawing/2014/main" id="{39B8F533-6AC5-DE41-BE45-91A68288E2D0}"/>
              </a:ext>
            </a:extLst>
          </p:cNvPr>
          <p:cNvSpPr>
            <a:spLocks/>
          </p:cNvSpPr>
          <p:nvPr/>
        </p:nvSpPr>
        <p:spPr bwMode="auto">
          <a:xfrm rot="10800000">
            <a:off x="6812610" y="3457996"/>
            <a:ext cx="381000" cy="1703759"/>
          </a:xfrm>
          <a:prstGeom prst="leftBrace">
            <a:avLst>
              <a:gd name="adj1" fmla="val 16885"/>
              <a:gd name="adj2" fmla="val 50000"/>
            </a:avLst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667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3" name="文本框 25">
            <a:extLst>
              <a:ext uri="{FF2B5EF4-FFF2-40B4-BE49-F238E27FC236}">
                <a16:creationId xmlns:a16="http://schemas.microsoft.com/office/drawing/2014/main" id="{25DD7855-C08D-2340-A43C-C8F65FC9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7258" y="4027750"/>
            <a:ext cx="1950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符号表、调试信息等</a:t>
            </a:r>
            <a:endParaRPr lang="en-US" altLang="zh-CN" sz="1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（不加载到内存）</a:t>
            </a:r>
          </a:p>
        </p:txBody>
      </p:sp>
    </p:spTree>
    <p:extLst>
      <p:ext uri="{BB962C8B-B14F-4D97-AF65-F5344CB8AC3E}">
        <p14:creationId xmlns:p14="http://schemas.microsoft.com/office/powerpoint/2010/main" val="386523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F6530-FD24-FD43-8419-566147F8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73068-4543-1849-865F-6E2C55EAF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ELF</a:t>
            </a:r>
            <a:r>
              <a:rPr kumimoji="1" lang="zh-CN" altLang="en-US" dirty="0"/>
              <a:t>头部（</a:t>
            </a:r>
            <a:r>
              <a:rPr kumimoji="1" lang="en-US" altLang="zh-CN" dirty="0"/>
              <a:t>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整体信息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程序入口 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e_entry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程序头部表信息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在文件中的起始位置（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e_phoff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大小</a:t>
            </a:r>
            <a:r>
              <a:rPr kumimoji="1" lang="zh-CN" altLang="en-US" dirty="0">
                <a:sym typeface="Wingdings" pitchFamily="2" charset="2"/>
              </a:rPr>
              <a:t>（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e_ehsize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/>
          </a:p>
          <a:p>
            <a:pPr lvl="2"/>
            <a:r>
              <a:rPr lang="zh-CN" altLang="en-US" dirty="0">
                <a:latin typeface="+mn-ea"/>
                <a:ea typeface="+mn-ea"/>
              </a:rPr>
              <a:t>每个条目的大小</a:t>
            </a:r>
            <a:r>
              <a:rPr kumimoji="1" lang="zh-CN" altLang="en-US" dirty="0">
                <a:latin typeface="+mn-ea"/>
                <a:ea typeface="+mn-ea"/>
                <a:sym typeface="Wingdings" pitchFamily="2" charset="2"/>
              </a:rPr>
              <a:t>（</a:t>
            </a:r>
            <a:r>
              <a:rPr lang="en-US" altLang="zh-CN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e_phentsize</a:t>
            </a:r>
            <a:r>
              <a:rPr kumimoji="1" lang="zh-CN" altLang="en-US" dirty="0">
                <a:latin typeface="+mn-ea"/>
                <a:ea typeface="+mn-ea"/>
                <a:sym typeface="Wingdings" pitchFamily="2" charset="2"/>
              </a:rPr>
              <a:t>）</a:t>
            </a:r>
            <a:endParaRPr kumimoji="1" lang="en-US" altLang="zh-CN" dirty="0">
              <a:latin typeface="+mn-ea"/>
              <a:ea typeface="+mn-ea"/>
              <a:sym typeface="Wingdings" pitchFamily="2" charset="2"/>
            </a:endParaRPr>
          </a:p>
          <a:p>
            <a:pPr lvl="2"/>
            <a:r>
              <a:rPr lang="zh-CN" altLang="en-US" dirty="0">
                <a:latin typeface="+mn-ea"/>
                <a:ea typeface="+mn-ea"/>
              </a:rPr>
              <a:t>条目数量（</a:t>
            </a:r>
            <a:r>
              <a:rPr lang="en-US" altLang="zh-CN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e_phnum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7DD8C-6485-EC45-BCE2-E5897AF9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8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EFE45-5974-136C-A748-C6A699CA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368C8-A5E5-D252-D0E2-94F43C3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分时复用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让多个应用程序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轮流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使用处理器核心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何时切换：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操作系统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决定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运行时间片（例如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高频切换：看起来是多个应用“同时”执行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9F249-869C-7C75-0FB5-5E6A11E6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E962CFA-240F-4923-809B-731CBF470855}"/>
              </a:ext>
            </a:extLst>
          </p:cNvPr>
          <p:cNvSpPr/>
          <p:nvPr/>
        </p:nvSpPr>
        <p:spPr>
          <a:xfrm>
            <a:off x="61967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DFA8747-5D89-9FB7-580F-9E6F8414D379}"/>
              </a:ext>
            </a:extLst>
          </p:cNvPr>
          <p:cNvSpPr/>
          <p:nvPr/>
        </p:nvSpPr>
        <p:spPr>
          <a:xfrm>
            <a:off x="69168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437224-80E1-DC7A-AD03-FD44306CF2FA}"/>
              </a:ext>
            </a:extLst>
          </p:cNvPr>
          <p:cNvSpPr/>
          <p:nvPr/>
        </p:nvSpPr>
        <p:spPr>
          <a:xfrm>
            <a:off x="76368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E34DDE3-F2A6-3E0B-84D0-F1E1A86E997D}"/>
              </a:ext>
            </a:extLst>
          </p:cNvPr>
          <p:cNvSpPr/>
          <p:nvPr/>
        </p:nvSpPr>
        <p:spPr>
          <a:xfrm>
            <a:off x="83569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92E9-FBDB-30FB-30DA-20D50BF19EC9}"/>
              </a:ext>
            </a:extLst>
          </p:cNvPr>
          <p:cNvSpPr/>
          <p:nvPr/>
        </p:nvSpPr>
        <p:spPr>
          <a:xfrm>
            <a:off x="61967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EF6FA-E904-7619-F854-FC1407A45C7A}"/>
              </a:ext>
            </a:extLst>
          </p:cNvPr>
          <p:cNvSpPr txBox="1"/>
          <p:nvPr/>
        </p:nvSpPr>
        <p:spPr>
          <a:xfrm>
            <a:off x="60533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6CFC2B-DD3F-D0B1-C736-397D72748732}"/>
              </a:ext>
            </a:extLst>
          </p:cNvPr>
          <p:cNvSpPr txBox="1"/>
          <p:nvPr/>
        </p:nvSpPr>
        <p:spPr>
          <a:xfrm>
            <a:off x="67704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54DD7-F0A2-617A-8A00-1A5973072538}"/>
              </a:ext>
            </a:extLst>
          </p:cNvPr>
          <p:cNvSpPr txBox="1"/>
          <p:nvPr/>
        </p:nvSpPr>
        <p:spPr>
          <a:xfrm>
            <a:off x="74905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1A48D-3F79-FDD3-1972-09933164AFEC}"/>
              </a:ext>
            </a:extLst>
          </p:cNvPr>
          <p:cNvSpPr txBox="1"/>
          <p:nvPr/>
        </p:nvSpPr>
        <p:spPr>
          <a:xfrm>
            <a:off x="82106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76ECAA9-76C5-3336-666B-8C06EF357415}"/>
              </a:ext>
            </a:extLst>
          </p:cNvPr>
          <p:cNvSpPr/>
          <p:nvPr/>
        </p:nvSpPr>
        <p:spPr>
          <a:xfrm>
            <a:off x="61967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BC71BF8-43B2-1729-7A4E-95B7D189B2D0}"/>
              </a:ext>
            </a:extLst>
          </p:cNvPr>
          <p:cNvSpPr/>
          <p:nvPr/>
        </p:nvSpPr>
        <p:spPr>
          <a:xfrm>
            <a:off x="69168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52770B-93C2-8F45-67E0-62CD3CE3D173}"/>
              </a:ext>
            </a:extLst>
          </p:cNvPr>
          <p:cNvSpPr/>
          <p:nvPr/>
        </p:nvSpPr>
        <p:spPr>
          <a:xfrm>
            <a:off x="69168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82CB77-464A-A80B-412E-5517D8560D2C}"/>
              </a:ext>
            </a:extLst>
          </p:cNvPr>
          <p:cNvSpPr/>
          <p:nvPr/>
        </p:nvSpPr>
        <p:spPr>
          <a:xfrm>
            <a:off x="69168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A13032-E846-94DF-6160-49F78648BBB3}"/>
              </a:ext>
            </a:extLst>
          </p:cNvPr>
          <p:cNvSpPr txBox="1"/>
          <p:nvPr/>
        </p:nvSpPr>
        <p:spPr>
          <a:xfrm>
            <a:off x="61561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4A601-0F1A-36FC-7423-3BDC80483F13}"/>
              </a:ext>
            </a:extLst>
          </p:cNvPr>
          <p:cNvSpPr txBox="1"/>
          <p:nvPr/>
        </p:nvSpPr>
        <p:spPr>
          <a:xfrm>
            <a:off x="61561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3C8C81-5C1B-CA84-B826-7AE21BFBAE73}"/>
              </a:ext>
            </a:extLst>
          </p:cNvPr>
          <p:cNvSpPr txBox="1"/>
          <p:nvPr/>
        </p:nvSpPr>
        <p:spPr>
          <a:xfrm>
            <a:off x="68762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C1C96-868B-E4D2-1D50-9F033B329A3B}"/>
              </a:ext>
            </a:extLst>
          </p:cNvPr>
          <p:cNvSpPr txBox="1"/>
          <p:nvPr/>
        </p:nvSpPr>
        <p:spPr>
          <a:xfrm>
            <a:off x="68762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12C0E8-A528-5F95-E665-16770C440C50}"/>
              </a:ext>
            </a:extLst>
          </p:cNvPr>
          <p:cNvSpPr txBox="1"/>
          <p:nvPr/>
        </p:nvSpPr>
        <p:spPr>
          <a:xfrm>
            <a:off x="68762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17C3CCE-7A28-9F89-5C54-4AEA62DC0063}"/>
              </a:ext>
            </a:extLst>
          </p:cNvPr>
          <p:cNvSpPr/>
          <p:nvPr/>
        </p:nvSpPr>
        <p:spPr>
          <a:xfrm>
            <a:off x="76368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300A0D-64D5-BB2C-F53B-BCA2DD58C561}"/>
              </a:ext>
            </a:extLst>
          </p:cNvPr>
          <p:cNvSpPr/>
          <p:nvPr/>
        </p:nvSpPr>
        <p:spPr>
          <a:xfrm>
            <a:off x="76368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999FDC-8F27-767F-A8E2-69BE7F15708B}"/>
              </a:ext>
            </a:extLst>
          </p:cNvPr>
          <p:cNvSpPr txBox="1"/>
          <p:nvPr/>
        </p:nvSpPr>
        <p:spPr>
          <a:xfrm>
            <a:off x="75963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9D23F-4FA1-7C9E-CCF9-7A3CED04009D}"/>
              </a:ext>
            </a:extLst>
          </p:cNvPr>
          <p:cNvSpPr txBox="1"/>
          <p:nvPr/>
        </p:nvSpPr>
        <p:spPr>
          <a:xfrm>
            <a:off x="75963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3EE09F3-F8CF-9003-BD12-21C1DB974A14}"/>
              </a:ext>
            </a:extLst>
          </p:cNvPr>
          <p:cNvSpPr/>
          <p:nvPr/>
        </p:nvSpPr>
        <p:spPr>
          <a:xfrm>
            <a:off x="83625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A60856E-8D09-5392-04FD-EF29597393A2}"/>
              </a:ext>
            </a:extLst>
          </p:cNvPr>
          <p:cNvSpPr/>
          <p:nvPr/>
        </p:nvSpPr>
        <p:spPr>
          <a:xfrm>
            <a:off x="83625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2E557E-1C0D-17B0-451A-C0B28192E1B6}"/>
              </a:ext>
            </a:extLst>
          </p:cNvPr>
          <p:cNvSpPr txBox="1"/>
          <p:nvPr/>
        </p:nvSpPr>
        <p:spPr>
          <a:xfrm>
            <a:off x="83219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29D451-D676-1125-E6E8-7A29332BD3AD}"/>
              </a:ext>
            </a:extLst>
          </p:cNvPr>
          <p:cNvSpPr txBox="1"/>
          <p:nvPr/>
        </p:nvSpPr>
        <p:spPr>
          <a:xfrm>
            <a:off x="83219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223787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38508-F19B-0447-A13A-0B11C376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程序头部表（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" altLang="zh-CN" dirty="0"/>
              <a:t>Header Table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717CA-8F08-5C43-8B87-907CB380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C6951A-D741-5046-8A4A-B0F7BFB01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333500"/>
            <a:ext cx="7112000" cy="29641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39" indent="-285739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52462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67">
                <a:solidFill>
                  <a:schemeClr val="tx1"/>
                </a:solidFill>
                <a:latin typeface="+mn-lt"/>
              </a:defRPr>
            </a:lvl3pPr>
            <a:lvl4pPr marL="1333447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67">
                <a:solidFill>
                  <a:schemeClr val="tx1"/>
                </a:solidFill>
                <a:latin typeface="+mn-lt"/>
              </a:defRPr>
            </a:lvl4pPr>
            <a:lvl5pPr marL="1714431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5pPr>
            <a:lvl6pPr marL="2095416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6pPr>
            <a:lvl7pPr marL="2476401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7pPr>
            <a:lvl8pPr marL="2857386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8pPr>
            <a:lvl9pPr marL="3238370" indent="-19049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typedef struct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Elf64_Word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p_type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 /* Entry type.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Elf64_Word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p_flags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Access permission flags.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Elf64_Off 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p_offset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/* File offset of contents.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Elf64_Addr   </a:t>
            </a:r>
            <a:r>
              <a:rPr lang="en-US" altLang="zh-CN" sz="1667" kern="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p_vaddr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Virtual address </a:t>
            </a:r>
            <a:b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   in memory image.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Elf64_Addr 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p_paddr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Phys. address (not used).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p_filesz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/* Size of contents in file.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p_memsz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Size of contents in memory.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Elf64_Xword  </a:t>
            </a:r>
            <a:r>
              <a:rPr lang="en-US" altLang="zh-CN" sz="1667" kern="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p_align</a:t>
            </a: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 /* Align. in memory and file.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67" kern="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Elf64_Phdr;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667" kern="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53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56C8-A155-BB5F-EA46-63E0018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回顾：常见的进程虚拟内存布局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A6150D-5960-A3CE-3F9C-3578CD687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6" t="19404" r="34437" b="9960"/>
          <a:stretch/>
        </p:blipFill>
        <p:spPr>
          <a:xfrm>
            <a:off x="683568" y="1561356"/>
            <a:ext cx="2724627" cy="36004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FF0ADB-F1DA-F50F-5EE1-68BE9E04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68B561-2ED1-ECBF-1705-E7736EDFF973}"/>
              </a:ext>
            </a:extLst>
          </p:cNvPr>
          <p:cNvSpPr txBox="1"/>
          <p:nvPr/>
        </p:nvSpPr>
        <p:spPr>
          <a:xfrm>
            <a:off x="5439079" y="178953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cat /proc/$PID/maps</a:t>
            </a:r>
            <a:endParaRPr kumimoji="1"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EF10C4-8765-1E5B-1C98-8D9AF07C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128088"/>
            <a:ext cx="5220072" cy="2229933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0092538-B236-3009-F0F4-705F268E8389}"/>
              </a:ext>
            </a:extLst>
          </p:cNvPr>
          <p:cNvSpPr/>
          <p:nvPr/>
        </p:nvSpPr>
        <p:spPr>
          <a:xfrm>
            <a:off x="2267744" y="4153644"/>
            <a:ext cx="1552628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A837D6-4ACA-EB58-F9C7-71505AF617D6}"/>
              </a:ext>
            </a:extLst>
          </p:cNvPr>
          <p:cNvSpPr txBox="1"/>
          <p:nvPr/>
        </p:nvSpPr>
        <p:spPr>
          <a:xfrm>
            <a:off x="2195736" y="3012221"/>
            <a:ext cx="2952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/>
              <a:t>}</a:t>
            </a:r>
            <a:endParaRPr kumimoji="1" lang="zh-CN" altLang="en-US" sz="2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84396F-FE21-43E2-8EC3-FCD90DF9AD0D}"/>
              </a:ext>
            </a:extLst>
          </p:cNvPr>
          <p:cNvSpPr txBox="1"/>
          <p:nvPr/>
        </p:nvSpPr>
        <p:spPr>
          <a:xfrm>
            <a:off x="2366128" y="307377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00" dirty="0"/>
              <a:t>从代码库的</a:t>
            </a:r>
            <a:br>
              <a:rPr kumimoji="1" lang="en-US" altLang="zh-CN" sz="1100" dirty="0"/>
            </a:br>
            <a:r>
              <a:rPr kumimoji="1" lang="zh-CN" altLang="en-US" sz="1100" dirty="0"/>
              <a:t>共享目标文件中载入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46FDBE8-C3A1-3B69-29AE-AB990FE4ECD4}"/>
              </a:ext>
            </a:extLst>
          </p:cNvPr>
          <p:cNvSpPr/>
          <p:nvPr/>
        </p:nvSpPr>
        <p:spPr>
          <a:xfrm>
            <a:off x="2267744" y="2965512"/>
            <a:ext cx="1552628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725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9D352-FA54-4DC6-8CA2-6C632965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小结：进程使用内存资源（虚拟化</a:t>
            </a:r>
            <a:r>
              <a:rPr kumimoji="1" lang="en-US" altLang="zh-CN" dirty="0"/>
              <a:t>+</a:t>
            </a:r>
            <a:r>
              <a:rPr kumimoji="1" lang="zh-CN" altLang="en-US" dirty="0"/>
              <a:t>抽象）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5D2C1D-F88A-3850-92EC-26AB271B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216D65-9B69-5D7F-CCAF-84D18D70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7" y="1333500"/>
            <a:ext cx="6158386" cy="377190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24BC7D7A-2405-3F52-8988-94503D8F3F92}"/>
              </a:ext>
            </a:extLst>
          </p:cNvPr>
          <p:cNvSpPr/>
          <p:nvPr/>
        </p:nvSpPr>
        <p:spPr>
          <a:xfrm>
            <a:off x="3995936" y="1273325"/>
            <a:ext cx="1872208" cy="3888432"/>
          </a:xfrm>
          <a:prstGeom prst="roundRect">
            <a:avLst>
              <a:gd name="adj" fmla="val 6277"/>
            </a:avLst>
          </a:prstGeom>
          <a:solidFill>
            <a:srgbClr val="FF2600">
              <a:alpha val="12157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722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28-CCC2-3AE7-C2B9-987416E9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6DF6D-5573-10DF-36A5-22A7F5915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F2445D-FED5-C6D1-2BCB-0E11F75E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77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 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是一串字节序列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1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,..., 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k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,...,B</a:t>
            </a:r>
            <a:r>
              <a:rPr lang="en-US" altLang="zh-CN" baseline="-25000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m</a:t>
            </a:r>
            <a:r>
              <a:rPr lang="en-US" altLang="zh-CN" dirty="0">
                <a:latin typeface="Consolas" panose="020B0609020204030204" pitchFamily="49" charset="0"/>
                <a:ea typeface="宋体" pitchFamily="2" charset="-122"/>
                <a:cs typeface="Consolas" panose="020B0609020204030204" pitchFamily="49" charset="0"/>
              </a:rPr>
              <a:t> 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所有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设备都被抽象成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endParaRPr kumimoji="1" lang="en-US" altLang="zh-CN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如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网络设备、硬盘、终端等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</a:t>
            </a: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一个基于文件的底层应用接口，即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Unix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所有输入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输出都是通过读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写文件完成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让所有输入输出都有统一的表现方式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11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普通文件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(regular file)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：包含任意数据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从应用程序的角度来看有两种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2200" b="0" dirty="0">
                <a:latin typeface="Consolas" panose="020B0609020204030204" pitchFamily="49" charset="0"/>
                <a:cs typeface="Consolas" panose="020B0609020204030204" pitchFamily="49" charset="0"/>
              </a:rPr>
              <a:t>文本文件</a:t>
            </a:r>
            <a:endParaRPr kumimoji="1" lang="en-US" altLang="zh-CN" sz="2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二进制文件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从内核的角度来看，没有区别</a:t>
            </a: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523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目录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(directory)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也是一个文件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由一组“文件名到文件的映射”构成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内核使用层次化目录来组织所有文件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：代表根目录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E429A-F5D5-C5F6-4149-68C6EB52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132164"/>
            <a:ext cx="4608810" cy="20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7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文件类型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套接字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(Socket)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也是文件，用于跨网络进程交互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其他文件类型包括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命名管道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(named pipes)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符号连接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(symbolic links)</a:t>
            </a: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字符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块设备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(character/block devices)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457200" lvl="1" indent="0">
              <a:buNone/>
            </a:pP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88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打开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关闭文件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E9E2309-2CD9-2449-9009-C8DC070124F8}"/>
              </a:ext>
            </a:extLst>
          </p:cNvPr>
          <p:cNvSpPr txBox="1">
            <a:spLocks noChangeArrowheads="1"/>
          </p:cNvSpPr>
          <p:nvPr/>
        </p:nvSpPr>
        <p:spPr>
          <a:xfrm>
            <a:off x="419100" y="1156461"/>
            <a:ext cx="8305800" cy="193899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20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Comic Sans MS" panose="030F0902030302020204" pitchFamily="66" charset="0"/>
              </a:defRPr>
            </a:lvl9pPr>
          </a:lstStyle>
          <a:p>
            <a:r>
              <a:rPr lang="zh-CN" altLang="en-US" dirty="0"/>
              <a:t>#</a:t>
            </a:r>
            <a:r>
              <a:rPr lang="en-US" altLang="zh-CN" dirty="0"/>
              <a:t>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&lt;sys/</a:t>
            </a:r>
            <a:r>
              <a:rPr lang="en-US" altLang="zh-CN" dirty="0" err="1"/>
              <a:t>stat.h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fcntl.h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int </a:t>
            </a:r>
            <a:r>
              <a:rPr lang="en-US" altLang="zh-CN" b="1" dirty="0"/>
              <a:t>open</a:t>
            </a:r>
            <a:r>
              <a:rPr lang="en-US" altLang="zh-CN" dirty="0"/>
              <a:t>(char *filename, int flags, </a:t>
            </a:r>
            <a:r>
              <a:rPr lang="en-US" altLang="zh-CN" dirty="0" err="1"/>
              <a:t>mode_t</a:t>
            </a:r>
            <a:r>
              <a:rPr lang="en-US" altLang="zh-CN" dirty="0"/>
              <a:t> mode);</a:t>
            </a:r>
          </a:p>
          <a:p>
            <a:pPr algn="r"/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新文件标识符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，出错</a:t>
            </a:r>
            <a:r>
              <a:rPr lang="en-US" altLang="zh-CN" b="1" dirty="0">
                <a:solidFill>
                  <a:srgbClr val="C00000"/>
                </a:solidFill>
              </a:rPr>
              <a:t>(-1)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16CFD2-DD1E-BC3F-CB84-B8CBE2AF7DCC}"/>
              </a:ext>
            </a:extLst>
          </p:cNvPr>
          <p:cNvSpPr/>
          <p:nvPr/>
        </p:nvSpPr>
        <p:spPr>
          <a:xfrm>
            <a:off x="419100" y="3505572"/>
            <a:ext cx="8305800" cy="13234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 ;</a:t>
            </a:r>
          </a:p>
          <a:p>
            <a:pPr algn="r">
              <a:spcBef>
                <a:spcPct val="0"/>
              </a:spcBef>
            </a:pPr>
            <a:endParaRPr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返回值：成功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  <a:r>
              <a:rPr lang="zh-CN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失败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2E631-F0B4-6C58-5B4A-231E2DB2394D}"/>
              </a:ext>
            </a:extLst>
          </p:cNvPr>
          <p:cNvSpPr txBox="1"/>
          <p:nvPr/>
        </p:nvSpPr>
        <p:spPr>
          <a:xfrm>
            <a:off x="419100" y="5068669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文件标识符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5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3A6E08-C9B7-294E-8B44-8973D1E13C0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224676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#</a:t>
            </a:r>
            <a:r>
              <a:rPr lang="en-US" altLang="zh-CN" dirty="0"/>
              <a:t>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 err="1"/>
              <a:t>ssize_t</a:t>
            </a:r>
            <a:r>
              <a:rPr lang="en-US" altLang="zh-CN" dirty="0"/>
              <a:t> </a:t>
            </a:r>
            <a:r>
              <a:rPr lang="en-US" altLang="zh-CN" b="1" dirty="0"/>
              <a:t>read</a:t>
            </a:r>
            <a:r>
              <a:rPr lang="en-US" altLang="zh-CN" dirty="0"/>
              <a:t>(int </a:t>
            </a:r>
            <a:r>
              <a:rPr lang="en-US" altLang="zh-CN" dirty="0" err="1"/>
              <a:t>fd</a:t>
            </a:r>
            <a:r>
              <a:rPr lang="en-US" altLang="zh-CN" dirty="0"/>
              <a:t>, void *</a:t>
            </a:r>
            <a:r>
              <a:rPr lang="en-US" altLang="zh-CN" dirty="0" err="1"/>
              <a:t>buf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count);</a:t>
            </a:r>
          </a:p>
          <a:p>
            <a:pPr algn="r"/>
            <a:r>
              <a:rPr lang="en-US" altLang="zh-CN" dirty="0"/>
              <a:t>	</a:t>
            </a:r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读到</a:t>
            </a:r>
            <a:r>
              <a:rPr lang="zh-CN" altLang="en-CN" b="1" dirty="0">
                <a:solidFill>
                  <a:srgbClr val="C00000"/>
                </a:solidFill>
              </a:rPr>
              <a:t>字节数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，遇到</a:t>
            </a:r>
            <a:r>
              <a:rPr lang="en-US" altLang="zh-CN" b="1" dirty="0">
                <a:solidFill>
                  <a:srgbClr val="C00000"/>
                </a:solidFill>
              </a:rPr>
              <a:t>EOF(0)</a:t>
            </a:r>
            <a:r>
              <a:rPr lang="zh-CN" altLang="en-US" b="1" dirty="0">
                <a:solidFill>
                  <a:srgbClr val="C00000"/>
                </a:solidFill>
              </a:rPr>
              <a:t>，失败</a:t>
            </a:r>
            <a:r>
              <a:rPr lang="en-US" altLang="zh-CN" b="1" dirty="0">
                <a:solidFill>
                  <a:srgbClr val="C00000"/>
                </a:solidFill>
              </a:rPr>
              <a:t>(-1)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 err="1"/>
              <a:t>ssize_t</a:t>
            </a:r>
            <a:r>
              <a:rPr lang="en-US" altLang="zh-CN" dirty="0"/>
              <a:t> </a:t>
            </a:r>
            <a:r>
              <a:rPr lang="en-US" altLang="zh-CN" b="1" dirty="0"/>
              <a:t>write</a:t>
            </a:r>
            <a:r>
              <a:rPr lang="en-US" altLang="zh-CN" dirty="0"/>
              <a:t>(int </a:t>
            </a:r>
            <a:r>
              <a:rPr lang="en-US" altLang="zh-CN" dirty="0" err="1"/>
              <a:t>fd</a:t>
            </a:r>
            <a:r>
              <a:rPr lang="en-US" altLang="zh-CN" dirty="0"/>
              <a:t>, const void *</a:t>
            </a:r>
            <a:r>
              <a:rPr lang="en-US" altLang="zh-CN" dirty="0" err="1"/>
              <a:t>buf</a:t>
            </a:r>
            <a:r>
              <a:rPr lang="en-US" altLang="zh-CN" dirty="0"/>
              <a:t>, </a:t>
            </a:r>
            <a:r>
              <a:rPr lang="en-US" altLang="zh-CN" dirty="0" err="1"/>
              <a:t>size_t</a:t>
            </a:r>
            <a:r>
              <a:rPr lang="en-US" altLang="zh-CN" dirty="0"/>
              <a:t> count);</a:t>
            </a:r>
          </a:p>
          <a:p>
            <a:pPr algn="r"/>
            <a:r>
              <a:rPr lang="en-US" altLang="zh-CN" dirty="0"/>
              <a:t>		</a:t>
            </a:r>
            <a:r>
              <a:rPr lang="zh-CN" altLang="en-US" b="1" dirty="0">
                <a:solidFill>
                  <a:srgbClr val="C00000"/>
                </a:solidFill>
              </a:rPr>
              <a:t>返回值：成功</a:t>
            </a:r>
            <a:r>
              <a:rPr lang="en-US" altLang="zh-CN" b="1" dirty="0">
                <a:solidFill>
                  <a:srgbClr val="C00000"/>
                </a:solidFill>
              </a:rPr>
              <a:t>(</a:t>
            </a:r>
            <a:r>
              <a:rPr lang="zh-CN" altLang="en-US" b="1" dirty="0">
                <a:solidFill>
                  <a:srgbClr val="C00000"/>
                </a:solidFill>
              </a:rPr>
              <a:t>写入字节数</a:t>
            </a:r>
            <a:r>
              <a:rPr lang="en-US" altLang="zh-CN" b="1" dirty="0">
                <a:solidFill>
                  <a:srgbClr val="C00000"/>
                </a:solidFill>
              </a:rPr>
              <a:t>)</a:t>
            </a:r>
            <a:r>
              <a:rPr lang="zh-CN" altLang="en-US" b="1" dirty="0">
                <a:solidFill>
                  <a:srgbClr val="C00000"/>
                </a:solidFill>
              </a:rPr>
              <a:t>，失败</a:t>
            </a:r>
            <a:r>
              <a:rPr lang="en-US" altLang="zh-CN" b="1" dirty="0">
                <a:solidFill>
                  <a:srgbClr val="C00000"/>
                </a:solidFill>
              </a:rPr>
              <a:t>(-1)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2FF315-236E-2B5E-C9D3-A04DB14871AC}"/>
              </a:ext>
            </a:extLst>
          </p:cNvPr>
          <p:cNvSpPr txBox="1"/>
          <p:nvPr/>
        </p:nvSpPr>
        <p:spPr>
          <a:xfrm>
            <a:off x="425419" y="4304269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文件标识符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</a:t>
            </a:r>
            <a:r>
              <a:rPr kumimoji="1" lang="zh-CN" alt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descriptor, </a:t>
            </a:r>
            <a:r>
              <a:rPr kumimoji="1"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3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应用程序与进程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571184" cy="415263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通常一个应用程序对应一个进程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中输入可执行文件的名称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创建新进程，可执行文件在新进程中执行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在图形界面双击应用图标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多进程程序：应用程序亦可自行创建新进程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创建新进程，再在新进程中运行其他应用程序或与自己一样的程序</a:t>
            </a:r>
            <a:endParaRPr kumimoji="1" lang="zh-CN" alt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读写文件示例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8CBB92-5BC5-94CC-A76A-4DF43592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28852"/>
            <a:ext cx="7772400" cy="39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33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F28D4-0DD8-A6D1-9D2C-8EA09B8D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文件：对所有设备的抽象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75B15-2B90-FE74-A772-0B6203E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存储设备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File</a:t>
            </a:r>
          </a:p>
          <a:p>
            <a:r>
              <a:rPr kumimoji="1" lang="zh-CN" altLang="en-US" dirty="0"/>
              <a:t>网络设备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Socket</a:t>
            </a:r>
          </a:p>
          <a:p>
            <a:r>
              <a:rPr kumimoji="1" lang="zh-CN" altLang="en-US" dirty="0"/>
              <a:t>其它设备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同样是</a:t>
            </a:r>
            <a:r>
              <a:rPr kumimoji="1" lang="en-US" altLang="zh-CN" dirty="0" err="1"/>
              <a:t>fd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8E0581-0DB8-B07A-700A-3E41AC53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F8F40D-3239-32A3-2819-48738DB4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39156"/>
            <a:ext cx="4091551" cy="1836688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CF48E234-94A6-E69C-90FF-1DA0D956F5CD}"/>
              </a:ext>
            </a:extLst>
          </p:cNvPr>
          <p:cNvSpPr/>
          <p:nvPr/>
        </p:nvSpPr>
        <p:spPr>
          <a:xfrm>
            <a:off x="5103755" y="2366989"/>
            <a:ext cx="1008112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798E6-E668-C169-B39E-3E38D3534D0C}"/>
              </a:ext>
            </a:extLst>
          </p:cNvPr>
          <p:cNvSpPr txBox="1"/>
          <p:nvPr/>
        </p:nvSpPr>
        <p:spPr>
          <a:xfrm>
            <a:off x="5105607" y="3431156"/>
            <a:ext cx="129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/dev/xxx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89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917C8-A044-C928-CCF1-72C54C01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操作设备的示例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1BD363-53EC-73C2-7FBE-E1E04F3D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9348"/>
            <a:ext cx="5740702" cy="22949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B2FD05-2D50-83FE-506E-45CEE1A7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344290-844B-0566-9818-1E185CE4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" y="3705204"/>
            <a:ext cx="7772400" cy="20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967D8-83FE-FB8D-D144-6F092C09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总结：</a:t>
            </a:r>
            <a:r>
              <a:rPr kumimoji="1" lang="en-US" altLang="zh-CN" dirty="0"/>
              <a:t>OS</a:t>
            </a:r>
            <a:r>
              <a:rPr kumimoji="1" lang="zh-CN" altLang="en-US" dirty="0"/>
              <a:t>对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、内存、设备的三大抽象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B4311-EDF3-E4DF-6E37-2E72F583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DB62A-7061-2F6D-BCB5-7985B454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B2512A-FE80-7A1E-1E4C-67D1D36B1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29150"/>
            <a:ext cx="6158386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D65-2359-7BF4-AC1E-C7C57105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进程在操作系统中的实现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796B8-F011-7F2F-5344-F9685FB8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操作系统提供进程的抽象用于管理应用程序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进程标识号（</a:t>
            </a:r>
            <a:r>
              <a:rPr kumimoji="1" lang="en-US" altLang="zh-CN" dirty="0"/>
              <a:t>Process ID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运行状态</a:t>
            </a:r>
            <a:endParaRPr kumimoji="1" lang="en-US" altLang="zh-CN" dirty="0"/>
          </a:p>
          <a:p>
            <a:pPr lvl="2"/>
            <a:r>
              <a:rPr kumimoji="1" lang="zh-CN" altLang="en-US" b="1" dirty="0"/>
              <a:t>处理器上下文（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Context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打开的文件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52B72-3F01-71CC-907C-76542203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9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FC959-A310-15B8-1896-F38993C3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程序员视角看进程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B67280-A280-77C9-7452-DFF838CA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进程抽象为应用程序提供了“独占</a:t>
            </a:r>
            <a:r>
              <a:rPr kumimoji="1" lang="en-US" altLang="zh-CN" dirty="0"/>
              <a:t>CPU</a:t>
            </a:r>
            <a:r>
              <a:rPr kumimoji="1" lang="zh-CN" altLang="en-US" dirty="0"/>
              <a:t>”的假象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程序开发不用考虑如何与其他程序共享</a:t>
            </a:r>
            <a:r>
              <a:rPr kumimoji="1" lang="en-US" altLang="zh-CN" dirty="0"/>
              <a:t>CPU</a:t>
            </a:r>
          </a:p>
          <a:p>
            <a:pPr lvl="1"/>
            <a:r>
              <a:rPr kumimoji="1" lang="zh-CN" altLang="en-US" dirty="0"/>
              <a:t>简化编程</a:t>
            </a:r>
            <a:endParaRPr kumimoji="1" lang="en-US" altLang="zh-CN" dirty="0"/>
          </a:p>
          <a:p>
            <a:r>
              <a:rPr kumimoji="1" lang="zh-CN" altLang="en-US" dirty="0"/>
              <a:t>进程相关的系统调用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让进程执行指定的程序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退出进程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进程间通信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96D6BE-4D24-23D8-2CFA-A73719D3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0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44389</TotalTime>
  <Words>4871</Words>
  <Application>Microsoft Macintosh PowerPoint</Application>
  <PresentationFormat>全屏显示(16:10)</PresentationFormat>
  <Paragraphs>872</Paragraphs>
  <Slides>73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84" baseType="lpstr">
      <vt:lpstr>DengXian</vt:lpstr>
      <vt:lpstr>微软雅黑</vt:lpstr>
      <vt:lpstr>Cascadia Code</vt:lpstr>
      <vt:lpstr>Arial</vt:lpstr>
      <vt:lpstr>Calibri</vt:lpstr>
      <vt:lpstr>Comic Sans MS</vt:lpstr>
      <vt:lpstr>Consolas</vt:lpstr>
      <vt:lpstr>Courier New</vt:lpstr>
      <vt:lpstr>Times New Roman</vt:lpstr>
      <vt:lpstr>Office 主题​​</vt:lpstr>
      <vt:lpstr>1_Office 主题​​</vt:lpstr>
      <vt:lpstr>从应用视角看操作系统抽象</vt:lpstr>
      <vt:lpstr>版权声明</vt:lpstr>
      <vt:lpstr>回顾</vt:lpstr>
      <vt:lpstr>进程</vt:lpstr>
      <vt:lpstr>分时复用有限的CPU资源</vt:lpstr>
      <vt:lpstr>分时复用有限的CPU资源</vt:lpstr>
      <vt:lpstr>应用程序与进程</vt:lpstr>
      <vt:lpstr>进程在操作系统中的实现</vt:lpstr>
      <vt:lpstr>程序员视角看进程</vt:lpstr>
      <vt:lpstr>进程切换</vt:lpstr>
      <vt:lpstr>处理器上下文(CPU Context)</vt:lpstr>
      <vt:lpstr>回顾：用户态/内核态切换时的处理器状态变化</vt:lpstr>
      <vt:lpstr>处理器上下文(CPU Context)</vt:lpstr>
      <vt:lpstr>进程切换的时机</vt:lpstr>
      <vt:lpstr>进程切换示例一</vt:lpstr>
      <vt:lpstr>进程切换示例二</vt:lpstr>
      <vt:lpstr>常见的进程相关的接口</vt:lpstr>
      <vt:lpstr>获取进程 ID</vt:lpstr>
      <vt:lpstr>获取进程 ID</vt:lpstr>
      <vt:lpstr>Exit 函数</vt:lpstr>
      <vt:lpstr>Fork 函数</vt:lpstr>
      <vt:lpstr>Fork 函数</vt:lpstr>
      <vt:lpstr>Fork 函数</vt:lpstr>
      <vt:lpstr>小思考：打印几行输出？</vt:lpstr>
      <vt:lpstr>小思考：打印几行输出？</vt:lpstr>
      <vt:lpstr>小思考：打印几行输出？</vt:lpstr>
      <vt:lpstr>小思考：打印几行输出？</vt:lpstr>
      <vt:lpstr>Execve函数</vt:lpstr>
      <vt:lpstr>Linux下的僵尸进程</vt:lpstr>
      <vt:lpstr>Linux下的僵尸进程</vt:lpstr>
      <vt:lpstr>waitpid函数</vt:lpstr>
      <vt:lpstr>waitpid函数</vt:lpstr>
      <vt:lpstr>waitpid函数</vt:lpstr>
      <vt:lpstr>waitpid函数</vt:lpstr>
      <vt:lpstr>waitpid函数</vt:lpstr>
      <vt:lpstr>waitpid函数</vt:lpstr>
      <vt:lpstr>waitpid函数</vt:lpstr>
      <vt:lpstr>waitpid函数</vt:lpstr>
      <vt:lpstr>小结：应用程序使用CPU资源（直通+抽象）</vt:lpstr>
      <vt:lpstr>内存</vt:lpstr>
      <vt:lpstr>回顾：内存布局</vt:lpstr>
      <vt:lpstr>进程内存布局</vt:lpstr>
      <vt:lpstr>思考：多个进程如何使用内存资源</vt:lpstr>
      <vt:lpstr>多个进程如何使用内存资源</vt:lpstr>
      <vt:lpstr>协商划分方案的问题</vt:lpstr>
      <vt:lpstr>思考：程序中的地址是哪里来的？</vt:lpstr>
      <vt:lpstr>再次思考：多个进程如何使用内存资源</vt:lpstr>
      <vt:lpstr>再次思考：多个进程如何使用内存资源</vt:lpstr>
      <vt:lpstr>分时复用方案的问题</vt:lpstr>
      <vt:lpstr>对内存资源使用的目标</vt:lpstr>
      <vt:lpstr>虚拟内存</vt:lpstr>
      <vt:lpstr>虚拟内存与物理内存</vt:lpstr>
      <vt:lpstr>虚拟内存的优势：独立而统一的地址空间</vt:lpstr>
      <vt:lpstr>虚拟内存的优势：突破物理内存容量限制</vt:lpstr>
      <vt:lpstr>Linux中进程的虚拟内存布局</vt:lpstr>
      <vt:lpstr>ELF文件格式</vt:lpstr>
      <vt:lpstr>目标文件</vt:lpstr>
      <vt:lpstr>ELF格式：可执行目标文件</vt:lpstr>
      <vt:lpstr>可执行目标文件</vt:lpstr>
      <vt:lpstr>程序头部表（Program Header Table）</vt:lpstr>
      <vt:lpstr>回顾：常见的进程虚拟内存布局</vt:lpstr>
      <vt:lpstr>小结：进程使用内存资源（虚拟化+抽象）</vt:lpstr>
      <vt:lpstr>文件</vt:lpstr>
      <vt:lpstr>Unix 文件</vt:lpstr>
      <vt:lpstr>文件类型1</vt:lpstr>
      <vt:lpstr>文件类型2</vt:lpstr>
      <vt:lpstr>文件类型3</vt:lpstr>
      <vt:lpstr>打开/关闭文件</vt:lpstr>
      <vt:lpstr>读写文件</vt:lpstr>
      <vt:lpstr>读写文件示例</vt:lpstr>
      <vt:lpstr>文件：对所有设备的抽象</vt:lpstr>
      <vt:lpstr>操作设备的示例</vt:lpstr>
      <vt:lpstr>总结：OS对CPU、内存、设备的三大抽象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上海交大-古金宇</cp:lastModifiedBy>
  <cp:revision>1325</cp:revision>
  <cp:lastPrinted>2020-03-02T13:38:09Z</cp:lastPrinted>
  <dcterms:created xsi:type="dcterms:W3CDTF">2017-11-24T09:35:45Z</dcterms:created>
  <dcterms:modified xsi:type="dcterms:W3CDTF">2022-10-18T13:54:02Z</dcterms:modified>
</cp:coreProperties>
</file>